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256" r:id="rId3"/>
    <p:sldId id="2147475008" r:id="rId4"/>
    <p:sldId id="257" r:id="rId5"/>
    <p:sldId id="2147474931" r:id="rId6"/>
    <p:sldId id="2147474949" r:id="rId7"/>
    <p:sldId id="2147475009" r:id="rId8"/>
    <p:sldId id="2147475000" r:id="rId9"/>
    <p:sldId id="2147475002" r:id="rId10"/>
    <p:sldId id="2147475005" r:id="rId11"/>
    <p:sldId id="2147475001" r:id="rId12"/>
    <p:sldId id="2147475010" r:id="rId13"/>
    <p:sldId id="2147475006" r:id="rId14"/>
    <p:sldId id="265" r:id="rId15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dellitti Emanuela" initials="SE" lastIdx="2" clrIdx="0">
    <p:extLst>
      <p:ext uri="{19B8F6BF-5375-455C-9EA6-DF929625EA0E}">
        <p15:presenceInfo xmlns:p15="http://schemas.microsoft.com/office/powerpoint/2012/main" userId="S::emanuela.sardellitti@fuelseurope.eu::a6cb359e-147a-4152-93a0-2c81267574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9B3E7"/>
    <a:srgbClr val="72B8E8"/>
    <a:srgbClr val="3399FF"/>
    <a:srgbClr val="2C5697"/>
    <a:srgbClr val="33CCFF"/>
    <a:srgbClr val="E89023"/>
    <a:srgbClr val="00FFFF"/>
    <a:srgbClr val="00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3" autoAdjust="0"/>
  </p:normalViewPr>
  <p:slideViewPr>
    <p:cSldViewPr snapToObjects="1">
      <p:cViewPr varScale="1">
        <p:scale>
          <a:sx n="135" d="100"/>
          <a:sy n="135" d="100"/>
        </p:scale>
        <p:origin x="960" y="336"/>
      </p:cViewPr>
      <p:guideLst>
        <p:guide orient="horz" pos="31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BB7C5-ED46-4567-B751-1B8A75782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4F6E11-0597-493B-AAF0-4F230F69D6B8}">
      <dgm:prSet phldrT="[Text]" phldr="0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Who are we</a:t>
          </a:r>
        </a:p>
      </dgm:t>
    </dgm:pt>
    <dgm:pt modelId="{15A70C31-80BD-4CC9-BFF7-47B5ABB4E15D}" type="parTrans" cxnId="{4287CB2F-B141-4325-813A-D74E5A83F25A}">
      <dgm:prSet/>
      <dgm:spPr/>
      <dgm:t>
        <a:bodyPr/>
        <a:lstStyle/>
        <a:p>
          <a:endParaRPr lang="en-GB"/>
        </a:p>
      </dgm:t>
    </dgm:pt>
    <dgm:pt modelId="{59DB4B39-AA0D-4814-8009-031DDB80B246}" type="sibTrans" cxnId="{4287CB2F-B141-4325-813A-D74E5A83F25A}">
      <dgm:prSet/>
      <dgm:spPr/>
      <dgm:t>
        <a:bodyPr/>
        <a:lstStyle/>
        <a:p>
          <a:endParaRPr lang="en-GB"/>
        </a:p>
      </dgm:t>
    </dgm:pt>
    <dgm:pt modelId="{17B9DD56-D79D-413E-99DD-C654F2827511}">
      <dgm:prSet phldrT="[Text]" phldr="0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The fuel manufacturing industry: a strategic asset that the EU cannot afford to lose</a:t>
          </a:r>
        </a:p>
      </dgm:t>
    </dgm:pt>
    <dgm:pt modelId="{C47F3918-00DE-4A50-8789-DD7C23AA863C}" type="parTrans" cxnId="{22F5C820-F312-40FC-AD41-FCFB5533418D}">
      <dgm:prSet/>
      <dgm:spPr/>
      <dgm:t>
        <a:bodyPr/>
        <a:lstStyle/>
        <a:p>
          <a:endParaRPr lang="en-GB"/>
        </a:p>
      </dgm:t>
    </dgm:pt>
    <dgm:pt modelId="{63C56853-11CB-43B9-BC4D-544909DAE7E0}" type="sibTrans" cxnId="{22F5C820-F312-40FC-AD41-FCFB5533418D}">
      <dgm:prSet/>
      <dgm:spPr/>
      <dgm:t>
        <a:bodyPr/>
        <a:lstStyle/>
        <a:p>
          <a:endParaRPr lang="en-GB"/>
        </a:p>
      </dgm:t>
    </dgm:pt>
    <dgm:pt modelId="{9FE2C37A-0CC7-47B3-81B7-290071333D82}">
      <dgm:prSet phldrT="[Text]" phldr="0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How a credible long-term transition looks like </a:t>
          </a:r>
        </a:p>
      </dgm:t>
    </dgm:pt>
    <dgm:pt modelId="{4382A48C-93C5-4EE1-BA61-A5D6C5BF2D27}" type="parTrans" cxnId="{06EAEF2E-30F6-4FF4-875C-FC23D1FAA750}">
      <dgm:prSet/>
      <dgm:spPr/>
      <dgm:t>
        <a:bodyPr/>
        <a:lstStyle/>
        <a:p>
          <a:endParaRPr lang="en-GB"/>
        </a:p>
      </dgm:t>
    </dgm:pt>
    <dgm:pt modelId="{FF396495-6350-48A4-94AC-DD983D71FA0C}" type="sibTrans" cxnId="{06EAEF2E-30F6-4FF4-875C-FC23D1FAA750}">
      <dgm:prSet/>
      <dgm:spPr/>
      <dgm:t>
        <a:bodyPr/>
        <a:lstStyle/>
        <a:p>
          <a:endParaRPr lang="en-GB"/>
        </a:p>
      </dgm:t>
    </dgm:pt>
    <dgm:pt modelId="{F633DB6C-90F1-4F42-99FC-FD1C20E600EC}" type="pres">
      <dgm:prSet presAssocID="{C05BB7C5-ED46-4567-B751-1B8A757829B4}" presName="Name0" presStyleCnt="0">
        <dgm:presLayoutVars>
          <dgm:chMax val="7"/>
          <dgm:chPref val="7"/>
          <dgm:dir/>
        </dgm:presLayoutVars>
      </dgm:prSet>
      <dgm:spPr/>
    </dgm:pt>
    <dgm:pt modelId="{9B3E1E5E-5096-49E7-A247-B110DF85FD73}" type="pres">
      <dgm:prSet presAssocID="{C05BB7C5-ED46-4567-B751-1B8A757829B4}" presName="Name1" presStyleCnt="0"/>
      <dgm:spPr/>
    </dgm:pt>
    <dgm:pt modelId="{B9905C1C-AD66-4F00-B602-37D78FEB7ADB}" type="pres">
      <dgm:prSet presAssocID="{C05BB7C5-ED46-4567-B751-1B8A757829B4}" presName="cycle" presStyleCnt="0"/>
      <dgm:spPr/>
    </dgm:pt>
    <dgm:pt modelId="{97520B4F-D421-470D-B7B3-283441A4E313}" type="pres">
      <dgm:prSet presAssocID="{C05BB7C5-ED46-4567-B751-1B8A757829B4}" presName="srcNode" presStyleLbl="node1" presStyleIdx="0" presStyleCnt="3"/>
      <dgm:spPr/>
    </dgm:pt>
    <dgm:pt modelId="{16AAD168-230B-46DA-B7A0-6DF85F38832B}" type="pres">
      <dgm:prSet presAssocID="{C05BB7C5-ED46-4567-B751-1B8A757829B4}" presName="conn" presStyleLbl="parChTrans1D2" presStyleIdx="0" presStyleCnt="1"/>
      <dgm:spPr/>
    </dgm:pt>
    <dgm:pt modelId="{6E561022-272B-4F61-B3F2-A1EE7E826F38}" type="pres">
      <dgm:prSet presAssocID="{C05BB7C5-ED46-4567-B751-1B8A757829B4}" presName="extraNode" presStyleLbl="node1" presStyleIdx="0" presStyleCnt="3"/>
      <dgm:spPr/>
    </dgm:pt>
    <dgm:pt modelId="{C7DC4E04-DEC8-4EA7-90B1-C5AF1361D259}" type="pres">
      <dgm:prSet presAssocID="{C05BB7C5-ED46-4567-B751-1B8A757829B4}" presName="dstNode" presStyleLbl="node1" presStyleIdx="0" presStyleCnt="3"/>
      <dgm:spPr/>
    </dgm:pt>
    <dgm:pt modelId="{6A5719B6-CAB7-4F14-B755-F8CB8F927A79}" type="pres">
      <dgm:prSet presAssocID="{004F6E11-0597-493B-AAF0-4F230F69D6B8}" presName="text_1" presStyleLbl="node1" presStyleIdx="0" presStyleCnt="3">
        <dgm:presLayoutVars>
          <dgm:bulletEnabled val="1"/>
        </dgm:presLayoutVars>
      </dgm:prSet>
      <dgm:spPr/>
    </dgm:pt>
    <dgm:pt modelId="{E79FA65B-2594-4830-8798-DC5B3B250706}" type="pres">
      <dgm:prSet presAssocID="{004F6E11-0597-493B-AAF0-4F230F69D6B8}" presName="accent_1" presStyleCnt="0"/>
      <dgm:spPr/>
    </dgm:pt>
    <dgm:pt modelId="{81B920E3-6070-4FA9-8143-FC232BCA636E}" type="pres">
      <dgm:prSet presAssocID="{004F6E11-0597-493B-AAF0-4F230F69D6B8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2"/>
          </a:solidFill>
        </a:ln>
      </dgm:spPr>
    </dgm:pt>
    <dgm:pt modelId="{74BF20CD-8889-43DD-8C45-F24F7CCC83B8}" type="pres">
      <dgm:prSet presAssocID="{17B9DD56-D79D-413E-99DD-C654F2827511}" presName="text_2" presStyleLbl="node1" presStyleIdx="1" presStyleCnt="3">
        <dgm:presLayoutVars>
          <dgm:bulletEnabled val="1"/>
        </dgm:presLayoutVars>
      </dgm:prSet>
      <dgm:spPr/>
    </dgm:pt>
    <dgm:pt modelId="{4186402C-7DE6-46E3-BD65-C08C02C315B6}" type="pres">
      <dgm:prSet presAssocID="{17B9DD56-D79D-413E-99DD-C654F2827511}" presName="accent_2" presStyleCnt="0"/>
      <dgm:spPr/>
    </dgm:pt>
    <dgm:pt modelId="{EEDBA1E7-B2E1-4F56-B84F-1C15E2F6D84D}" type="pres">
      <dgm:prSet presAssocID="{17B9DD56-D79D-413E-99DD-C654F2827511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8555C818-21A4-46C5-AA80-986A7C341D6C}" type="pres">
      <dgm:prSet presAssocID="{9FE2C37A-0CC7-47B3-81B7-290071333D82}" presName="text_3" presStyleLbl="node1" presStyleIdx="2" presStyleCnt="3">
        <dgm:presLayoutVars>
          <dgm:bulletEnabled val="1"/>
        </dgm:presLayoutVars>
      </dgm:prSet>
      <dgm:spPr/>
    </dgm:pt>
    <dgm:pt modelId="{1ABD2439-50D2-47F8-91E4-7E841EA64614}" type="pres">
      <dgm:prSet presAssocID="{9FE2C37A-0CC7-47B3-81B7-290071333D82}" presName="accent_3" presStyleCnt="0"/>
      <dgm:spPr/>
    </dgm:pt>
    <dgm:pt modelId="{4951236B-84EE-475C-949A-DCD28DC04E10}" type="pres">
      <dgm:prSet presAssocID="{9FE2C37A-0CC7-47B3-81B7-290071333D82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accent2">
              <a:lumMod val="20000"/>
              <a:lumOff val="80000"/>
            </a:schemeClr>
          </a:solidFill>
        </a:ln>
      </dgm:spPr>
    </dgm:pt>
  </dgm:ptLst>
  <dgm:cxnLst>
    <dgm:cxn modelId="{22F5C820-F312-40FC-AD41-FCFB5533418D}" srcId="{C05BB7C5-ED46-4567-B751-1B8A757829B4}" destId="{17B9DD56-D79D-413E-99DD-C654F2827511}" srcOrd="1" destOrd="0" parTransId="{C47F3918-00DE-4A50-8789-DD7C23AA863C}" sibTransId="{63C56853-11CB-43B9-BC4D-544909DAE7E0}"/>
    <dgm:cxn modelId="{06EAEF2E-30F6-4FF4-875C-FC23D1FAA750}" srcId="{C05BB7C5-ED46-4567-B751-1B8A757829B4}" destId="{9FE2C37A-0CC7-47B3-81B7-290071333D82}" srcOrd="2" destOrd="0" parTransId="{4382A48C-93C5-4EE1-BA61-A5D6C5BF2D27}" sibTransId="{FF396495-6350-48A4-94AC-DD983D71FA0C}"/>
    <dgm:cxn modelId="{4287CB2F-B141-4325-813A-D74E5A83F25A}" srcId="{C05BB7C5-ED46-4567-B751-1B8A757829B4}" destId="{004F6E11-0597-493B-AAF0-4F230F69D6B8}" srcOrd="0" destOrd="0" parTransId="{15A70C31-80BD-4CC9-BFF7-47B5ABB4E15D}" sibTransId="{59DB4B39-AA0D-4814-8009-031DDB80B246}"/>
    <dgm:cxn modelId="{E6DC4C5D-BC1E-4795-9841-7F80B391F3BC}" type="presOf" srcId="{9FE2C37A-0CC7-47B3-81B7-290071333D82}" destId="{8555C818-21A4-46C5-AA80-986A7C341D6C}" srcOrd="0" destOrd="0" presId="urn:microsoft.com/office/officeart/2008/layout/VerticalCurvedList"/>
    <dgm:cxn modelId="{4D3D5344-EFDB-436E-ADDE-52D8C2ACC504}" type="presOf" srcId="{59DB4B39-AA0D-4814-8009-031DDB80B246}" destId="{16AAD168-230B-46DA-B7A0-6DF85F38832B}" srcOrd="0" destOrd="0" presId="urn:microsoft.com/office/officeart/2008/layout/VerticalCurvedList"/>
    <dgm:cxn modelId="{C9F3C172-39AA-471F-A4CE-A4D0DCD89CF9}" type="presOf" srcId="{004F6E11-0597-493B-AAF0-4F230F69D6B8}" destId="{6A5719B6-CAB7-4F14-B755-F8CB8F927A79}" srcOrd="0" destOrd="0" presId="urn:microsoft.com/office/officeart/2008/layout/VerticalCurvedList"/>
    <dgm:cxn modelId="{0A593E83-D3E4-49FB-BEA5-F0AF86F2ADBD}" type="presOf" srcId="{C05BB7C5-ED46-4567-B751-1B8A757829B4}" destId="{F633DB6C-90F1-4F42-99FC-FD1C20E600EC}" srcOrd="0" destOrd="0" presId="urn:microsoft.com/office/officeart/2008/layout/VerticalCurvedList"/>
    <dgm:cxn modelId="{96A0009F-20E2-491B-A1A7-BCF5BE597C7B}" type="presOf" srcId="{17B9DD56-D79D-413E-99DD-C654F2827511}" destId="{74BF20CD-8889-43DD-8C45-F24F7CCC83B8}" srcOrd="0" destOrd="0" presId="urn:microsoft.com/office/officeart/2008/layout/VerticalCurvedList"/>
    <dgm:cxn modelId="{5D42C39D-D98D-4A1D-AB85-F6B1F17D0E52}" type="presParOf" srcId="{F633DB6C-90F1-4F42-99FC-FD1C20E600EC}" destId="{9B3E1E5E-5096-49E7-A247-B110DF85FD73}" srcOrd="0" destOrd="0" presId="urn:microsoft.com/office/officeart/2008/layout/VerticalCurvedList"/>
    <dgm:cxn modelId="{620EE483-B49F-40BA-8443-489E6BB3517F}" type="presParOf" srcId="{9B3E1E5E-5096-49E7-A247-B110DF85FD73}" destId="{B9905C1C-AD66-4F00-B602-37D78FEB7ADB}" srcOrd="0" destOrd="0" presId="urn:microsoft.com/office/officeart/2008/layout/VerticalCurvedList"/>
    <dgm:cxn modelId="{1DBA6BD5-4364-41F0-BABF-94A24A7256EB}" type="presParOf" srcId="{B9905C1C-AD66-4F00-B602-37D78FEB7ADB}" destId="{97520B4F-D421-470D-B7B3-283441A4E313}" srcOrd="0" destOrd="0" presId="urn:microsoft.com/office/officeart/2008/layout/VerticalCurvedList"/>
    <dgm:cxn modelId="{85AD68C9-DCA8-4021-B254-53039E6BFA6E}" type="presParOf" srcId="{B9905C1C-AD66-4F00-B602-37D78FEB7ADB}" destId="{16AAD168-230B-46DA-B7A0-6DF85F38832B}" srcOrd="1" destOrd="0" presId="urn:microsoft.com/office/officeart/2008/layout/VerticalCurvedList"/>
    <dgm:cxn modelId="{73D642B1-65AC-472F-BC1E-C9EF7E486959}" type="presParOf" srcId="{B9905C1C-AD66-4F00-B602-37D78FEB7ADB}" destId="{6E561022-272B-4F61-B3F2-A1EE7E826F38}" srcOrd="2" destOrd="0" presId="urn:microsoft.com/office/officeart/2008/layout/VerticalCurvedList"/>
    <dgm:cxn modelId="{196821AB-928A-461A-926D-CCE1A920D0F7}" type="presParOf" srcId="{B9905C1C-AD66-4F00-B602-37D78FEB7ADB}" destId="{C7DC4E04-DEC8-4EA7-90B1-C5AF1361D259}" srcOrd="3" destOrd="0" presId="urn:microsoft.com/office/officeart/2008/layout/VerticalCurvedList"/>
    <dgm:cxn modelId="{9900FF2A-E070-42AD-9CCF-83ADA6676840}" type="presParOf" srcId="{9B3E1E5E-5096-49E7-A247-B110DF85FD73}" destId="{6A5719B6-CAB7-4F14-B755-F8CB8F927A79}" srcOrd="1" destOrd="0" presId="urn:microsoft.com/office/officeart/2008/layout/VerticalCurvedList"/>
    <dgm:cxn modelId="{FB5E9FAE-EEAC-4811-8A24-50C635181ED2}" type="presParOf" srcId="{9B3E1E5E-5096-49E7-A247-B110DF85FD73}" destId="{E79FA65B-2594-4830-8798-DC5B3B250706}" srcOrd="2" destOrd="0" presId="urn:microsoft.com/office/officeart/2008/layout/VerticalCurvedList"/>
    <dgm:cxn modelId="{C137DEF6-E261-49F4-B610-B0B014F131B8}" type="presParOf" srcId="{E79FA65B-2594-4830-8798-DC5B3B250706}" destId="{81B920E3-6070-4FA9-8143-FC232BCA636E}" srcOrd="0" destOrd="0" presId="urn:microsoft.com/office/officeart/2008/layout/VerticalCurvedList"/>
    <dgm:cxn modelId="{89C12587-AC01-4987-9F5F-46F4DB1EE596}" type="presParOf" srcId="{9B3E1E5E-5096-49E7-A247-B110DF85FD73}" destId="{74BF20CD-8889-43DD-8C45-F24F7CCC83B8}" srcOrd="3" destOrd="0" presId="urn:microsoft.com/office/officeart/2008/layout/VerticalCurvedList"/>
    <dgm:cxn modelId="{57EACF99-5B05-447C-AFE1-10C7589FA42C}" type="presParOf" srcId="{9B3E1E5E-5096-49E7-A247-B110DF85FD73}" destId="{4186402C-7DE6-46E3-BD65-C08C02C315B6}" srcOrd="4" destOrd="0" presId="urn:microsoft.com/office/officeart/2008/layout/VerticalCurvedList"/>
    <dgm:cxn modelId="{C6A7679B-D18F-494D-8BDF-6358FBB243ED}" type="presParOf" srcId="{4186402C-7DE6-46E3-BD65-C08C02C315B6}" destId="{EEDBA1E7-B2E1-4F56-B84F-1C15E2F6D84D}" srcOrd="0" destOrd="0" presId="urn:microsoft.com/office/officeart/2008/layout/VerticalCurvedList"/>
    <dgm:cxn modelId="{688E22E2-215F-44FF-A361-89EBC626B333}" type="presParOf" srcId="{9B3E1E5E-5096-49E7-A247-B110DF85FD73}" destId="{8555C818-21A4-46C5-AA80-986A7C341D6C}" srcOrd="5" destOrd="0" presId="urn:microsoft.com/office/officeart/2008/layout/VerticalCurvedList"/>
    <dgm:cxn modelId="{3390895E-E142-468D-AC85-7233E86BB5A8}" type="presParOf" srcId="{9B3E1E5E-5096-49E7-A247-B110DF85FD73}" destId="{1ABD2439-50D2-47F8-91E4-7E841EA64614}" srcOrd="6" destOrd="0" presId="urn:microsoft.com/office/officeart/2008/layout/VerticalCurvedList"/>
    <dgm:cxn modelId="{8D585D73-FC0A-4F7F-9926-4A0ECF9714FB}" type="presParOf" srcId="{1ABD2439-50D2-47F8-91E4-7E841EA64614}" destId="{4951236B-84EE-475C-949A-DCD28DC04E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0B784-55B2-4AE2-9BFE-1776887D60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240673-7C48-474B-9606-7D6595B0537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Gradual </a:t>
          </a:r>
        </a:p>
      </dgm:t>
    </dgm:pt>
    <dgm:pt modelId="{94176544-D135-423D-A0D4-8C5ACBD5F05D}" type="parTrans" cxnId="{4D9A5B2E-8D35-4ABC-94D5-C629CC5F2A5E}">
      <dgm:prSet/>
      <dgm:spPr/>
      <dgm:t>
        <a:bodyPr/>
        <a:lstStyle/>
        <a:p>
          <a:endParaRPr lang="en-GB"/>
        </a:p>
      </dgm:t>
    </dgm:pt>
    <dgm:pt modelId="{CBD4DBBF-F6B8-4D15-B1D0-0CFAC9F5DB21}" type="sibTrans" cxnId="{4D9A5B2E-8D35-4ABC-94D5-C629CC5F2A5E}">
      <dgm:prSet/>
      <dgm:spPr/>
      <dgm:t>
        <a:bodyPr/>
        <a:lstStyle/>
        <a:p>
          <a:endParaRPr lang="en-GB"/>
        </a:p>
      </dgm:t>
    </dgm:pt>
    <dgm:pt modelId="{10940AC7-DCE8-4EA8-954B-C72F2C228FB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i="0" dirty="0"/>
            <a:t>Pace of transition should be aligned with asset lifetimes, infrastructure turnover and investment cycles</a:t>
          </a:r>
        </a:p>
      </dgm:t>
    </dgm:pt>
    <dgm:pt modelId="{DEBDC9B4-CF39-471B-9F08-97C8300A5255}" type="parTrans" cxnId="{59B281F9-83D0-4BF3-BF2C-A4DAC9807728}">
      <dgm:prSet/>
      <dgm:spPr/>
      <dgm:t>
        <a:bodyPr/>
        <a:lstStyle/>
        <a:p>
          <a:endParaRPr lang="en-GB"/>
        </a:p>
      </dgm:t>
    </dgm:pt>
    <dgm:pt modelId="{3A134CAC-C626-43E4-B76B-964F812BFFD2}" type="sibTrans" cxnId="{59B281F9-83D0-4BF3-BF2C-A4DAC9807728}">
      <dgm:prSet/>
      <dgm:spPr/>
      <dgm:t>
        <a:bodyPr/>
        <a:lstStyle/>
        <a:p>
          <a:endParaRPr lang="en-GB"/>
        </a:p>
      </dgm:t>
    </dgm:pt>
    <dgm:pt modelId="{6B8C9797-5878-4030-85A9-60C8322C294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Affordable </a:t>
          </a:r>
        </a:p>
      </dgm:t>
    </dgm:pt>
    <dgm:pt modelId="{89D4A861-77A8-4DAB-80EB-9E0BB284BBE7}" type="parTrans" cxnId="{2EF8BA94-ABFB-4854-B7A7-ADBBDE36F454}">
      <dgm:prSet/>
      <dgm:spPr/>
      <dgm:t>
        <a:bodyPr/>
        <a:lstStyle/>
        <a:p>
          <a:endParaRPr lang="en-GB"/>
        </a:p>
      </dgm:t>
    </dgm:pt>
    <dgm:pt modelId="{3015B8B0-BBC5-489A-AFC3-BA9ACA921251}" type="sibTrans" cxnId="{2EF8BA94-ABFB-4854-B7A7-ADBBDE36F454}">
      <dgm:prSet/>
      <dgm:spPr/>
      <dgm:t>
        <a:bodyPr/>
        <a:lstStyle/>
        <a:p>
          <a:endParaRPr lang="en-GB"/>
        </a:p>
      </dgm:t>
    </dgm:pt>
    <dgm:pt modelId="{532F324D-65D3-4D25-96F5-B7D9A43D317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Avoid cost shocks for consumers and the industry  </a:t>
          </a:r>
        </a:p>
      </dgm:t>
    </dgm:pt>
    <dgm:pt modelId="{EAC2F524-3A63-47ED-AECD-667BF8C1ABCC}" type="parTrans" cxnId="{831FB62F-609B-4855-8A36-5852AD2FA1C6}">
      <dgm:prSet/>
      <dgm:spPr/>
      <dgm:t>
        <a:bodyPr/>
        <a:lstStyle/>
        <a:p>
          <a:endParaRPr lang="en-GB"/>
        </a:p>
      </dgm:t>
    </dgm:pt>
    <dgm:pt modelId="{7AF47DA5-5A47-48C4-904F-4CC5342AB424}" type="sibTrans" cxnId="{831FB62F-609B-4855-8A36-5852AD2FA1C6}">
      <dgm:prSet/>
      <dgm:spPr/>
      <dgm:t>
        <a:bodyPr/>
        <a:lstStyle/>
        <a:p>
          <a:endParaRPr lang="en-GB"/>
        </a:p>
      </dgm:t>
    </dgm:pt>
    <dgm:pt modelId="{7AEE4B1F-E860-43D2-83D6-06070F9DD16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Synchronised </a:t>
          </a:r>
        </a:p>
      </dgm:t>
    </dgm:pt>
    <dgm:pt modelId="{AAE2D886-8B17-4B6B-82A9-F4978D78FC0A}" type="parTrans" cxnId="{F8813E6F-4E9E-427E-ADFD-168E128AB70C}">
      <dgm:prSet/>
      <dgm:spPr/>
      <dgm:t>
        <a:bodyPr/>
        <a:lstStyle/>
        <a:p>
          <a:endParaRPr lang="en-GB"/>
        </a:p>
      </dgm:t>
    </dgm:pt>
    <dgm:pt modelId="{177E9D9E-2E5C-4BC6-AB97-E0D794880241}" type="sibTrans" cxnId="{F8813E6F-4E9E-427E-ADFD-168E128AB70C}">
      <dgm:prSet/>
      <dgm:spPr/>
      <dgm:t>
        <a:bodyPr/>
        <a:lstStyle/>
        <a:p>
          <a:endParaRPr lang="en-GB"/>
        </a:p>
      </dgm:t>
    </dgm:pt>
    <dgm:pt modelId="{B49F730D-2002-4E5F-9425-B10E6317D71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Technological development and regulatory mandates must evolve in a coordinated manner</a:t>
          </a:r>
        </a:p>
      </dgm:t>
    </dgm:pt>
    <dgm:pt modelId="{0A56214C-904E-468E-B494-3EC00526DD6D}" type="parTrans" cxnId="{783E60F3-DEE0-4256-8F36-0B8386A32682}">
      <dgm:prSet/>
      <dgm:spPr/>
      <dgm:t>
        <a:bodyPr/>
        <a:lstStyle/>
        <a:p>
          <a:endParaRPr lang="en-GB"/>
        </a:p>
      </dgm:t>
    </dgm:pt>
    <dgm:pt modelId="{C6F4C976-0233-4DF5-986B-B8408A94508C}" type="sibTrans" cxnId="{783E60F3-DEE0-4256-8F36-0B8386A32682}">
      <dgm:prSet/>
      <dgm:spPr/>
      <dgm:t>
        <a:bodyPr/>
        <a:lstStyle/>
        <a:p>
          <a:endParaRPr lang="en-GB"/>
        </a:p>
      </dgm:t>
    </dgm:pt>
    <dgm:pt modelId="{2B5F9309-5042-42B3-A912-85C8B1CC900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Geopolitical conditions</a:t>
          </a:r>
        </a:p>
      </dgm:t>
    </dgm:pt>
    <dgm:pt modelId="{3659C319-CE8D-4532-AE27-EA08690A481A}" type="parTrans" cxnId="{D29A8777-7CAD-4092-BFC4-BCF93DDF2E34}">
      <dgm:prSet/>
      <dgm:spPr/>
      <dgm:t>
        <a:bodyPr/>
        <a:lstStyle/>
        <a:p>
          <a:endParaRPr lang="en-GB"/>
        </a:p>
      </dgm:t>
    </dgm:pt>
    <dgm:pt modelId="{04E97C1A-86DD-4C8C-A7B2-62E6541812B2}" type="sibTrans" cxnId="{D29A8777-7CAD-4092-BFC4-BCF93DDF2E34}">
      <dgm:prSet/>
      <dgm:spPr/>
      <dgm:t>
        <a:bodyPr/>
        <a:lstStyle/>
        <a:p>
          <a:endParaRPr lang="en-GB"/>
        </a:p>
      </dgm:t>
    </dgm:pt>
    <dgm:pt modelId="{0414FC95-8A19-4F71-9A7B-EA87A10B603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Strategic importance of a strong EU production base </a:t>
          </a:r>
        </a:p>
      </dgm:t>
    </dgm:pt>
    <dgm:pt modelId="{BB27AE29-7407-44D9-8770-0102D0903702}" type="parTrans" cxnId="{A568E575-5744-4224-8579-E63C9B06CCC0}">
      <dgm:prSet/>
      <dgm:spPr/>
      <dgm:t>
        <a:bodyPr/>
        <a:lstStyle/>
        <a:p>
          <a:endParaRPr lang="en-GB"/>
        </a:p>
      </dgm:t>
    </dgm:pt>
    <dgm:pt modelId="{82193367-1E5C-42B9-B504-CD57F53DEF0D}" type="sibTrans" cxnId="{A568E575-5744-4224-8579-E63C9B06CCC0}">
      <dgm:prSet/>
      <dgm:spPr/>
      <dgm:t>
        <a:bodyPr/>
        <a:lstStyle/>
        <a:p>
          <a:endParaRPr lang="en-GB"/>
        </a:p>
      </dgm:t>
    </dgm:pt>
    <dgm:pt modelId="{C8A8516B-9073-4D39-86E9-323882B8085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Creation of EU value chain for sustainable biomass </a:t>
          </a:r>
        </a:p>
      </dgm:t>
    </dgm:pt>
    <dgm:pt modelId="{FD56D58D-D9D4-4159-93E0-01F05F97CA9C}" type="parTrans" cxnId="{84F45AED-1CC0-453C-8ABC-3CF1D44935A3}">
      <dgm:prSet/>
      <dgm:spPr/>
      <dgm:t>
        <a:bodyPr/>
        <a:lstStyle/>
        <a:p>
          <a:endParaRPr lang="en-GB"/>
        </a:p>
      </dgm:t>
    </dgm:pt>
    <dgm:pt modelId="{46535DF5-E9A9-4C0F-8502-12122B96368F}" type="sibTrans" cxnId="{84F45AED-1CC0-453C-8ABC-3CF1D44935A3}">
      <dgm:prSet/>
      <dgm:spPr/>
    </dgm:pt>
    <dgm:pt modelId="{68CFE512-4954-4395-8CC3-9DDD7FA25C26}" type="pres">
      <dgm:prSet presAssocID="{DF50B784-55B2-4AE2-9BFE-1776887D6039}" presName="root" presStyleCnt="0">
        <dgm:presLayoutVars>
          <dgm:dir/>
          <dgm:resizeHandles val="exact"/>
        </dgm:presLayoutVars>
      </dgm:prSet>
      <dgm:spPr/>
    </dgm:pt>
    <dgm:pt modelId="{B2E88C22-9E1B-4728-8D49-EA6B699417B5}" type="pres">
      <dgm:prSet presAssocID="{CD240673-7C48-474B-9606-7D6595B05379}" presName="compNode" presStyleCnt="0"/>
      <dgm:spPr/>
    </dgm:pt>
    <dgm:pt modelId="{CCF0BA3B-6298-48D4-BF0C-39758A22F46E}" type="pres">
      <dgm:prSet presAssocID="{CD240673-7C48-474B-9606-7D6595B05379}" presName="bgRect" presStyleLbl="bgShp" presStyleIdx="0" presStyleCnt="4"/>
      <dgm:spPr/>
    </dgm:pt>
    <dgm:pt modelId="{853D9E17-6472-49B7-88CA-761EA4436014}" type="pres">
      <dgm:prSet presAssocID="{CD240673-7C48-474B-9606-7D6595B0537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73EBF86E-D08E-4589-BACE-0A93231AE9F7}" type="pres">
      <dgm:prSet presAssocID="{CD240673-7C48-474B-9606-7D6595B05379}" presName="spaceRect" presStyleCnt="0"/>
      <dgm:spPr/>
    </dgm:pt>
    <dgm:pt modelId="{8FCD7698-3A84-4DCF-A77D-C848F51E3930}" type="pres">
      <dgm:prSet presAssocID="{CD240673-7C48-474B-9606-7D6595B05379}" presName="parTx" presStyleLbl="revTx" presStyleIdx="0" presStyleCnt="8">
        <dgm:presLayoutVars>
          <dgm:chMax val="0"/>
          <dgm:chPref val="0"/>
        </dgm:presLayoutVars>
      </dgm:prSet>
      <dgm:spPr/>
    </dgm:pt>
    <dgm:pt modelId="{2521CD75-685B-46F1-AFCA-30FEEFEEC825}" type="pres">
      <dgm:prSet presAssocID="{CD240673-7C48-474B-9606-7D6595B05379}" presName="desTx" presStyleLbl="revTx" presStyleIdx="1" presStyleCnt="8">
        <dgm:presLayoutVars/>
      </dgm:prSet>
      <dgm:spPr/>
    </dgm:pt>
    <dgm:pt modelId="{7E82B224-39FC-4E6D-BD03-E1E5270CCFDA}" type="pres">
      <dgm:prSet presAssocID="{CBD4DBBF-F6B8-4D15-B1D0-0CFAC9F5DB21}" presName="sibTrans" presStyleCnt="0"/>
      <dgm:spPr/>
    </dgm:pt>
    <dgm:pt modelId="{EF18725B-B424-489D-A396-42E9E826A4C8}" type="pres">
      <dgm:prSet presAssocID="{6B8C9797-5878-4030-85A9-60C8322C294F}" presName="compNode" presStyleCnt="0"/>
      <dgm:spPr/>
    </dgm:pt>
    <dgm:pt modelId="{E4DA2C66-AD96-49D0-9CC1-6444A9AD4D00}" type="pres">
      <dgm:prSet presAssocID="{6B8C9797-5878-4030-85A9-60C8322C294F}" presName="bgRect" presStyleLbl="bgShp" presStyleIdx="1" presStyleCnt="4"/>
      <dgm:spPr/>
    </dgm:pt>
    <dgm:pt modelId="{E8B3D5BE-501F-4417-AF8F-2C6C0D5E7E73}" type="pres">
      <dgm:prSet presAssocID="{6B8C9797-5878-4030-85A9-60C8322C294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0D5880A-4471-4816-A574-558F09CF51AC}" type="pres">
      <dgm:prSet presAssocID="{6B8C9797-5878-4030-85A9-60C8322C294F}" presName="spaceRect" presStyleCnt="0"/>
      <dgm:spPr/>
    </dgm:pt>
    <dgm:pt modelId="{D6ED1877-B477-4947-B47F-05FF4DF0D181}" type="pres">
      <dgm:prSet presAssocID="{6B8C9797-5878-4030-85A9-60C8322C294F}" presName="parTx" presStyleLbl="revTx" presStyleIdx="2" presStyleCnt="8">
        <dgm:presLayoutVars>
          <dgm:chMax val="0"/>
          <dgm:chPref val="0"/>
        </dgm:presLayoutVars>
      </dgm:prSet>
      <dgm:spPr/>
    </dgm:pt>
    <dgm:pt modelId="{71D5F282-C062-48EC-9296-6DB5296C1FB2}" type="pres">
      <dgm:prSet presAssocID="{6B8C9797-5878-4030-85A9-60C8322C294F}" presName="desTx" presStyleLbl="revTx" presStyleIdx="3" presStyleCnt="8">
        <dgm:presLayoutVars/>
      </dgm:prSet>
      <dgm:spPr/>
    </dgm:pt>
    <dgm:pt modelId="{02EA9387-764A-4584-8BB2-63155B8A4608}" type="pres">
      <dgm:prSet presAssocID="{3015B8B0-BBC5-489A-AFC3-BA9ACA921251}" presName="sibTrans" presStyleCnt="0"/>
      <dgm:spPr/>
    </dgm:pt>
    <dgm:pt modelId="{B0003A1C-96CA-4DCB-A17E-8023B215AF04}" type="pres">
      <dgm:prSet presAssocID="{7AEE4B1F-E860-43D2-83D6-06070F9DD16A}" presName="compNode" presStyleCnt="0"/>
      <dgm:spPr/>
    </dgm:pt>
    <dgm:pt modelId="{833A35F2-3EBE-4861-89B7-9AF1754800B2}" type="pres">
      <dgm:prSet presAssocID="{7AEE4B1F-E860-43D2-83D6-06070F9DD16A}" presName="bgRect" presStyleLbl="bgShp" presStyleIdx="2" presStyleCnt="4"/>
      <dgm:spPr/>
    </dgm:pt>
    <dgm:pt modelId="{50E0F5C9-ECE3-4560-AA95-325828530B5F}" type="pres">
      <dgm:prSet presAssocID="{7AEE4B1F-E860-43D2-83D6-06070F9DD16A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0A85A32-4F9B-435B-9755-D1C7C6BCBDA7}" type="pres">
      <dgm:prSet presAssocID="{7AEE4B1F-E860-43D2-83D6-06070F9DD16A}" presName="spaceRect" presStyleCnt="0"/>
      <dgm:spPr/>
    </dgm:pt>
    <dgm:pt modelId="{3C8CE3D5-5957-4597-8AF0-E2B78D330488}" type="pres">
      <dgm:prSet presAssocID="{7AEE4B1F-E860-43D2-83D6-06070F9DD16A}" presName="parTx" presStyleLbl="revTx" presStyleIdx="4" presStyleCnt="8">
        <dgm:presLayoutVars>
          <dgm:chMax val="0"/>
          <dgm:chPref val="0"/>
        </dgm:presLayoutVars>
      </dgm:prSet>
      <dgm:spPr/>
    </dgm:pt>
    <dgm:pt modelId="{8A963D55-FCF9-4133-A116-A15B79807458}" type="pres">
      <dgm:prSet presAssocID="{7AEE4B1F-E860-43D2-83D6-06070F9DD16A}" presName="desTx" presStyleLbl="revTx" presStyleIdx="5" presStyleCnt="8">
        <dgm:presLayoutVars/>
      </dgm:prSet>
      <dgm:spPr/>
    </dgm:pt>
    <dgm:pt modelId="{606EA4BA-349A-4A39-94A4-B4923F19EBF9}" type="pres">
      <dgm:prSet presAssocID="{177E9D9E-2E5C-4BC6-AB97-E0D794880241}" presName="sibTrans" presStyleCnt="0"/>
      <dgm:spPr/>
    </dgm:pt>
    <dgm:pt modelId="{1208D450-4957-45A9-B8D7-33526E5BE8AA}" type="pres">
      <dgm:prSet presAssocID="{2B5F9309-5042-42B3-A912-85C8B1CC9006}" presName="compNode" presStyleCnt="0"/>
      <dgm:spPr/>
    </dgm:pt>
    <dgm:pt modelId="{C21FE805-AC08-4B25-91AF-9EF101183590}" type="pres">
      <dgm:prSet presAssocID="{2B5F9309-5042-42B3-A912-85C8B1CC9006}" presName="bgRect" presStyleLbl="bgShp" presStyleIdx="3" presStyleCnt="4"/>
      <dgm:spPr/>
    </dgm:pt>
    <dgm:pt modelId="{0927FBA2-2011-47AF-9D92-C6137D564F97}" type="pres">
      <dgm:prSet presAssocID="{2B5F9309-5042-42B3-A912-85C8B1CC9006}" presName="iconRect" presStyleLbl="node1" presStyleIdx="3" presStyleCnt="4" custLinFactNeighborX="1144" custLinFactNeighborY="-8703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D676C219-F1BD-4A2D-B632-18CAB8BB0616}" type="pres">
      <dgm:prSet presAssocID="{2B5F9309-5042-42B3-A912-85C8B1CC9006}" presName="spaceRect" presStyleCnt="0"/>
      <dgm:spPr/>
    </dgm:pt>
    <dgm:pt modelId="{C6A4707F-2E0A-464D-ACBA-8E955B045122}" type="pres">
      <dgm:prSet presAssocID="{2B5F9309-5042-42B3-A912-85C8B1CC9006}" presName="parTx" presStyleLbl="revTx" presStyleIdx="6" presStyleCnt="8">
        <dgm:presLayoutVars>
          <dgm:chMax val="0"/>
          <dgm:chPref val="0"/>
        </dgm:presLayoutVars>
      </dgm:prSet>
      <dgm:spPr/>
    </dgm:pt>
    <dgm:pt modelId="{905CCBAD-F1BA-4FA7-8832-007168508F1A}" type="pres">
      <dgm:prSet presAssocID="{2B5F9309-5042-42B3-A912-85C8B1CC9006}" presName="desTx" presStyleLbl="revTx" presStyleIdx="7" presStyleCnt="8">
        <dgm:presLayoutVars/>
      </dgm:prSet>
      <dgm:spPr/>
    </dgm:pt>
  </dgm:ptLst>
  <dgm:cxnLst>
    <dgm:cxn modelId="{1E88251E-EBD0-4FB2-A0CD-462E7E40A6B1}" type="presOf" srcId="{CD240673-7C48-474B-9606-7D6595B05379}" destId="{8FCD7698-3A84-4DCF-A77D-C848F51E3930}" srcOrd="0" destOrd="0" presId="urn:microsoft.com/office/officeart/2018/2/layout/IconVerticalSolidList"/>
    <dgm:cxn modelId="{ED6A4825-2E20-4183-88D1-61C5769166F9}" type="presOf" srcId="{B49F730D-2002-4E5F-9425-B10E6317D718}" destId="{8A963D55-FCF9-4133-A116-A15B79807458}" srcOrd="0" destOrd="0" presId="urn:microsoft.com/office/officeart/2018/2/layout/IconVerticalSolidList"/>
    <dgm:cxn modelId="{56B15F26-88F9-435D-95FE-5DC7AC524923}" type="presOf" srcId="{7AEE4B1F-E860-43D2-83D6-06070F9DD16A}" destId="{3C8CE3D5-5957-4597-8AF0-E2B78D330488}" srcOrd="0" destOrd="0" presId="urn:microsoft.com/office/officeart/2018/2/layout/IconVerticalSolidList"/>
    <dgm:cxn modelId="{5177A82B-72B6-4954-8B74-D90DA3EB1893}" type="presOf" srcId="{0414FC95-8A19-4F71-9A7B-EA87A10B603F}" destId="{905CCBAD-F1BA-4FA7-8832-007168508F1A}" srcOrd="0" destOrd="0" presId="urn:microsoft.com/office/officeart/2018/2/layout/IconVerticalSolidList"/>
    <dgm:cxn modelId="{4D9A5B2E-8D35-4ABC-94D5-C629CC5F2A5E}" srcId="{DF50B784-55B2-4AE2-9BFE-1776887D6039}" destId="{CD240673-7C48-474B-9606-7D6595B05379}" srcOrd="0" destOrd="0" parTransId="{94176544-D135-423D-A0D4-8C5ACBD5F05D}" sibTransId="{CBD4DBBF-F6B8-4D15-B1D0-0CFAC9F5DB21}"/>
    <dgm:cxn modelId="{831FB62F-609B-4855-8A36-5852AD2FA1C6}" srcId="{6B8C9797-5878-4030-85A9-60C8322C294F}" destId="{532F324D-65D3-4D25-96F5-B7D9A43D317A}" srcOrd="0" destOrd="0" parTransId="{EAC2F524-3A63-47ED-AECD-667BF8C1ABCC}" sibTransId="{7AF47DA5-5A47-48C4-904F-4CC5342AB424}"/>
    <dgm:cxn modelId="{F8813E6F-4E9E-427E-ADFD-168E128AB70C}" srcId="{DF50B784-55B2-4AE2-9BFE-1776887D6039}" destId="{7AEE4B1F-E860-43D2-83D6-06070F9DD16A}" srcOrd="2" destOrd="0" parTransId="{AAE2D886-8B17-4B6B-82A9-F4978D78FC0A}" sibTransId="{177E9D9E-2E5C-4BC6-AB97-E0D794880241}"/>
    <dgm:cxn modelId="{1760E270-E767-453A-B38D-44C43E8C70EC}" type="presOf" srcId="{532F324D-65D3-4D25-96F5-B7D9A43D317A}" destId="{71D5F282-C062-48EC-9296-6DB5296C1FB2}" srcOrd="0" destOrd="0" presId="urn:microsoft.com/office/officeart/2018/2/layout/IconVerticalSolidList"/>
    <dgm:cxn modelId="{ED4F6575-D3F8-4B83-A627-37EB051DD15E}" type="presOf" srcId="{6B8C9797-5878-4030-85A9-60C8322C294F}" destId="{D6ED1877-B477-4947-B47F-05FF4DF0D181}" srcOrd="0" destOrd="0" presId="urn:microsoft.com/office/officeart/2018/2/layout/IconVerticalSolidList"/>
    <dgm:cxn modelId="{A568E575-5744-4224-8579-E63C9B06CCC0}" srcId="{2B5F9309-5042-42B3-A912-85C8B1CC9006}" destId="{0414FC95-8A19-4F71-9A7B-EA87A10B603F}" srcOrd="0" destOrd="0" parTransId="{BB27AE29-7407-44D9-8770-0102D0903702}" sibTransId="{82193367-1E5C-42B9-B504-CD57F53DEF0D}"/>
    <dgm:cxn modelId="{D29A8777-7CAD-4092-BFC4-BCF93DDF2E34}" srcId="{DF50B784-55B2-4AE2-9BFE-1776887D6039}" destId="{2B5F9309-5042-42B3-A912-85C8B1CC9006}" srcOrd="3" destOrd="0" parTransId="{3659C319-CE8D-4532-AE27-EA08690A481A}" sibTransId="{04E97C1A-86DD-4C8C-A7B2-62E6541812B2}"/>
    <dgm:cxn modelId="{8CCC5F5A-E68E-4F74-BBFF-58ED1A0258D6}" type="presOf" srcId="{C8A8516B-9073-4D39-86E9-323882B80857}" destId="{905CCBAD-F1BA-4FA7-8832-007168508F1A}" srcOrd="0" destOrd="1" presId="urn:microsoft.com/office/officeart/2018/2/layout/IconVerticalSolidList"/>
    <dgm:cxn modelId="{B49E808E-6361-40EF-A06D-1F35A3AFF332}" type="presOf" srcId="{10940AC7-DCE8-4EA8-954B-C72F2C228FB4}" destId="{2521CD75-685B-46F1-AFCA-30FEEFEEC825}" srcOrd="0" destOrd="0" presId="urn:microsoft.com/office/officeart/2018/2/layout/IconVerticalSolidList"/>
    <dgm:cxn modelId="{2EF8BA94-ABFB-4854-B7A7-ADBBDE36F454}" srcId="{DF50B784-55B2-4AE2-9BFE-1776887D6039}" destId="{6B8C9797-5878-4030-85A9-60C8322C294F}" srcOrd="1" destOrd="0" parTransId="{89D4A861-77A8-4DAB-80EB-9E0BB284BBE7}" sibTransId="{3015B8B0-BBC5-489A-AFC3-BA9ACA921251}"/>
    <dgm:cxn modelId="{0A1978C7-0264-4AD5-B902-B59536AC68B4}" type="presOf" srcId="{2B5F9309-5042-42B3-A912-85C8B1CC9006}" destId="{C6A4707F-2E0A-464D-ACBA-8E955B045122}" srcOrd="0" destOrd="0" presId="urn:microsoft.com/office/officeart/2018/2/layout/IconVerticalSolidList"/>
    <dgm:cxn modelId="{E4BB9FE9-1604-4487-ACF8-327F279046C1}" type="presOf" srcId="{DF50B784-55B2-4AE2-9BFE-1776887D6039}" destId="{68CFE512-4954-4395-8CC3-9DDD7FA25C26}" srcOrd="0" destOrd="0" presId="urn:microsoft.com/office/officeart/2018/2/layout/IconVerticalSolidList"/>
    <dgm:cxn modelId="{84F45AED-1CC0-453C-8ABC-3CF1D44935A3}" srcId="{2B5F9309-5042-42B3-A912-85C8B1CC9006}" destId="{C8A8516B-9073-4D39-86E9-323882B80857}" srcOrd="1" destOrd="0" parTransId="{FD56D58D-D9D4-4159-93E0-01F05F97CA9C}" sibTransId="{46535DF5-E9A9-4C0F-8502-12122B96368F}"/>
    <dgm:cxn modelId="{783E60F3-DEE0-4256-8F36-0B8386A32682}" srcId="{7AEE4B1F-E860-43D2-83D6-06070F9DD16A}" destId="{B49F730D-2002-4E5F-9425-B10E6317D718}" srcOrd="0" destOrd="0" parTransId="{0A56214C-904E-468E-B494-3EC00526DD6D}" sibTransId="{C6F4C976-0233-4DF5-986B-B8408A94508C}"/>
    <dgm:cxn modelId="{59B281F9-83D0-4BF3-BF2C-A4DAC9807728}" srcId="{CD240673-7C48-474B-9606-7D6595B05379}" destId="{10940AC7-DCE8-4EA8-954B-C72F2C228FB4}" srcOrd="0" destOrd="0" parTransId="{DEBDC9B4-CF39-471B-9F08-97C8300A5255}" sibTransId="{3A134CAC-C626-43E4-B76B-964F812BFFD2}"/>
    <dgm:cxn modelId="{2E3AB0AC-212C-457D-BF81-775EF8B38957}" type="presParOf" srcId="{68CFE512-4954-4395-8CC3-9DDD7FA25C26}" destId="{B2E88C22-9E1B-4728-8D49-EA6B699417B5}" srcOrd="0" destOrd="0" presId="urn:microsoft.com/office/officeart/2018/2/layout/IconVerticalSolidList"/>
    <dgm:cxn modelId="{88A6013C-8115-4B1A-BCCD-46111BB047E6}" type="presParOf" srcId="{B2E88C22-9E1B-4728-8D49-EA6B699417B5}" destId="{CCF0BA3B-6298-48D4-BF0C-39758A22F46E}" srcOrd="0" destOrd="0" presId="urn:microsoft.com/office/officeart/2018/2/layout/IconVerticalSolidList"/>
    <dgm:cxn modelId="{C7FCF1DB-837F-4A7C-A992-62171659B98A}" type="presParOf" srcId="{B2E88C22-9E1B-4728-8D49-EA6B699417B5}" destId="{853D9E17-6472-49B7-88CA-761EA4436014}" srcOrd="1" destOrd="0" presId="urn:microsoft.com/office/officeart/2018/2/layout/IconVerticalSolidList"/>
    <dgm:cxn modelId="{ABC9967D-4AF5-4F41-9302-4B2C21A1B204}" type="presParOf" srcId="{B2E88C22-9E1B-4728-8D49-EA6B699417B5}" destId="{73EBF86E-D08E-4589-BACE-0A93231AE9F7}" srcOrd="2" destOrd="0" presId="urn:microsoft.com/office/officeart/2018/2/layout/IconVerticalSolidList"/>
    <dgm:cxn modelId="{FA17A076-72AD-4AED-BFE8-B5F1C3B52078}" type="presParOf" srcId="{B2E88C22-9E1B-4728-8D49-EA6B699417B5}" destId="{8FCD7698-3A84-4DCF-A77D-C848F51E3930}" srcOrd="3" destOrd="0" presId="urn:microsoft.com/office/officeart/2018/2/layout/IconVerticalSolidList"/>
    <dgm:cxn modelId="{3CEEA88F-CEA8-435F-8F27-C98208A70D70}" type="presParOf" srcId="{B2E88C22-9E1B-4728-8D49-EA6B699417B5}" destId="{2521CD75-685B-46F1-AFCA-30FEEFEEC825}" srcOrd="4" destOrd="0" presId="urn:microsoft.com/office/officeart/2018/2/layout/IconVerticalSolidList"/>
    <dgm:cxn modelId="{791065EA-9E9F-4894-94DD-FEB3C9C7060B}" type="presParOf" srcId="{68CFE512-4954-4395-8CC3-9DDD7FA25C26}" destId="{7E82B224-39FC-4E6D-BD03-E1E5270CCFDA}" srcOrd="1" destOrd="0" presId="urn:microsoft.com/office/officeart/2018/2/layout/IconVerticalSolidList"/>
    <dgm:cxn modelId="{6E1A796A-A5C3-4108-8677-17F49F0BF726}" type="presParOf" srcId="{68CFE512-4954-4395-8CC3-9DDD7FA25C26}" destId="{EF18725B-B424-489D-A396-42E9E826A4C8}" srcOrd="2" destOrd="0" presId="urn:microsoft.com/office/officeart/2018/2/layout/IconVerticalSolidList"/>
    <dgm:cxn modelId="{6861DEDB-8F03-46DE-908B-733C0B36AAEB}" type="presParOf" srcId="{EF18725B-B424-489D-A396-42E9E826A4C8}" destId="{E4DA2C66-AD96-49D0-9CC1-6444A9AD4D00}" srcOrd="0" destOrd="0" presId="urn:microsoft.com/office/officeart/2018/2/layout/IconVerticalSolidList"/>
    <dgm:cxn modelId="{B4534080-CCEB-4817-929A-401CB9B126C3}" type="presParOf" srcId="{EF18725B-B424-489D-A396-42E9E826A4C8}" destId="{E8B3D5BE-501F-4417-AF8F-2C6C0D5E7E73}" srcOrd="1" destOrd="0" presId="urn:microsoft.com/office/officeart/2018/2/layout/IconVerticalSolidList"/>
    <dgm:cxn modelId="{43009278-02AD-41A6-B85F-BAD3ED951DE8}" type="presParOf" srcId="{EF18725B-B424-489D-A396-42E9E826A4C8}" destId="{60D5880A-4471-4816-A574-558F09CF51AC}" srcOrd="2" destOrd="0" presId="urn:microsoft.com/office/officeart/2018/2/layout/IconVerticalSolidList"/>
    <dgm:cxn modelId="{5631F21E-176B-400B-91A4-7DB735593AA9}" type="presParOf" srcId="{EF18725B-B424-489D-A396-42E9E826A4C8}" destId="{D6ED1877-B477-4947-B47F-05FF4DF0D181}" srcOrd="3" destOrd="0" presId="urn:microsoft.com/office/officeart/2018/2/layout/IconVerticalSolidList"/>
    <dgm:cxn modelId="{DB7024C0-29BE-4E1A-A064-5EACCC46F9F6}" type="presParOf" srcId="{EF18725B-B424-489D-A396-42E9E826A4C8}" destId="{71D5F282-C062-48EC-9296-6DB5296C1FB2}" srcOrd="4" destOrd="0" presId="urn:microsoft.com/office/officeart/2018/2/layout/IconVerticalSolidList"/>
    <dgm:cxn modelId="{86F27641-5C01-423B-BD0C-633FEAC526F9}" type="presParOf" srcId="{68CFE512-4954-4395-8CC3-9DDD7FA25C26}" destId="{02EA9387-764A-4584-8BB2-63155B8A4608}" srcOrd="3" destOrd="0" presId="urn:microsoft.com/office/officeart/2018/2/layout/IconVerticalSolidList"/>
    <dgm:cxn modelId="{DEB9E3F5-8C8B-486A-96ED-6E7C823C6949}" type="presParOf" srcId="{68CFE512-4954-4395-8CC3-9DDD7FA25C26}" destId="{B0003A1C-96CA-4DCB-A17E-8023B215AF04}" srcOrd="4" destOrd="0" presId="urn:microsoft.com/office/officeart/2018/2/layout/IconVerticalSolidList"/>
    <dgm:cxn modelId="{96A7A14B-63F0-48B9-9AC9-BCE9A98BF744}" type="presParOf" srcId="{B0003A1C-96CA-4DCB-A17E-8023B215AF04}" destId="{833A35F2-3EBE-4861-89B7-9AF1754800B2}" srcOrd="0" destOrd="0" presId="urn:microsoft.com/office/officeart/2018/2/layout/IconVerticalSolidList"/>
    <dgm:cxn modelId="{D20D091F-85F5-4E4A-A51E-E462630CC9BF}" type="presParOf" srcId="{B0003A1C-96CA-4DCB-A17E-8023B215AF04}" destId="{50E0F5C9-ECE3-4560-AA95-325828530B5F}" srcOrd="1" destOrd="0" presId="urn:microsoft.com/office/officeart/2018/2/layout/IconVerticalSolidList"/>
    <dgm:cxn modelId="{BD32D93C-5AC5-4D5C-90A3-A9A438F473F1}" type="presParOf" srcId="{B0003A1C-96CA-4DCB-A17E-8023B215AF04}" destId="{F0A85A32-4F9B-435B-9755-D1C7C6BCBDA7}" srcOrd="2" destOrd="0" presId="urn:microsoft.com/office/officeart/2018/2/layout/IconVerticalSolidList"/>
    <dgm:cxn modelId="{2209A95F-DF4E-408E-A921-C857DF66BDFC}" type="presParOf" srcId="{B0003A1C-96CA-4DCB-A17E-8023B215AF04}" destId="{3C8CE3D5-5957-4597-8AF0-E2B78D330488}" srcOrd="3" destOrd="0" presId="urn:microsoft.com/office/officeart/2018/2/layout/IconVerticalSolidList"/>
    <dgm:cxn modelId="{9DCEA796-6FFA-414C-9D70-041560B7CDA7}" type="presParOf" srcId="{B0003A1C-96CA-4DCB-A17E-8023B215AF04}" destId="{8A963D55-FCF9-4133-A116-A15B79807458}" srcOrd="4" destOrd="0" presId="urn:microsoft.com/office/officeart/2018/2/layout/IconVerticalSolidList"/>
    <dgm:cxn modelId="{B49A9CE3-4F66-4016-8BCA-B336BCAD87B9}" type="presParOf" srcId="{68CFE512-4954-4395-8CC3-9DDD7FA25C26}" destId="{606EA4BA-349A-4A39-94A4-B4923F19EBF9}" srcOrd="5" destOrd="0" presId="urn:microsoft.com/office/officeart/2018/2/layout/IconVerticalSolidList"/>
    <dgm:cxn modelId="{24A39710-10B8-480A-B25A-E5F7F08C2A23}" type="presParOf" srcId="{68CFE512-4954-4395-8CC3-9DDD7FA25C26}" destId="{1208D450-4957-45A9-B8D7-33526E5BE8AA}" srcOrd="6" destOrd="0" presId="urn:microsoft.com/office/officeart/2018/2/layout/IconVerticalSolidList"/>
    <dgm:cxn modelId="{3A7552C0-82D2-459C-A601-927406332887}" type="presParOf" srcId="{1208D450-4957-45A9-B8D7-33526E5BE8AA}" destId="{C21FE805-AC08-4B25-91AF-9EF101183590}" srcOrd="0" destOrd="0" presId="urn:microsoft.com/office/officeart/2018/2/layout/IconVerticalSolidList"/>
    <dgm:cxn modelId="{1CA95368-6F31-420A-AC2A-B0C97A0C2BFA}" type="presParOf" srcId="{1208D450-4957-45A9-B8D7-33526E5BE8AA}" destId="{0927FBA2-2011-47AF-9D92-C6137D564F97}" srcOrd="1" destOrd="0" presId="urn:microsoft.com/office/officeart/2018/2/layout/IconVerticalSolidList"/>
    <dgm:cxn modelId="{335AA1A4-4559-480E-BB61-3CBB157FF899}" type="presParOf" srcId="{1208D450-4957-45A9-B8D7-33526E5BE8AA}" destId="{D676C219-F1BD-4A2D-B632-18CAB8BB0616}" srcOrd="2" destOrd="0" presId="urn:microsoft.com/office/officeart/2018/2/layout/IconVerticalSolidList"/>
    <dgm:cxn modelId="{67A8602F-0D6A-417F-8275-DB5E02D9B030}" type="presParOf" srcId="{1208D450-4957-45A9-B8D7-33526E5BE8AA}" destId="{C6A4707F-2E0A-464D-ACBA-8E955B045122}" srcOrd="3" destOrd="0" presId="urn:microsoft.com/office/officeart/2018/2/layout/IconVerticalSolidList"/>
    <dgm:cxn modelId="{3D354E8D-D67A-43C1-B1C0-EBBB1C8AD9B9}" type="presParOf" srcId="{1208D450-4957-45A9-B8D7-33526E5BE8AA}" destId="{905CCBAD-F1BA-4FA7-8832-007168508F1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D168-230B-46DA-B7A0-6DF85F38832B}">
      <dsp:nvSpPr>
        <dsp:cNvPr id="0" name=""/>
        <dsp:cNvSpPr/>
      </dsp:nvSpPr>
      <dsp:spPr>
        <a:xfrm>
          <a:off x="-3938770" y="-604744"/>
          <a:ext cx="4694051" cy="4694051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719B6-CAB7-4F14-B755-F8CB8F927A79}">
      <dsp:nvSpPr>
        <dsp:cNvPr id="0" name=""/>
        <dsp:cNvSpPr/>
      </dsp:nvSpPr>
      <dsp:spPr>
        <a:xfrm>
          <a:off x="485709" y="348456"/>
          <a:ext cx="7697855" cy="69691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Who are we</a:t>
          </a:r>
        </a:p>
      </dsp:txBody>
      <dsp:txXfrm>
        <a:off x="485709" y="348456"/>
        <a:ext cx="7697855" cy="696912"/>
      </dsp:txXfrm>
    </dsp:sp>
    <dsp:sp modelId="{81B920E3-6070-4FA9-8143-FC232BCA636E}">
      <dsp:nvSpPr>
        <dsp:cNvPr id="0" name=""/>
        <dsp:cNvSpPr/>
      </dsp:nvSpPr>
      <dsp:spPr>
        <a:xfrm>
          <a:off x="50138" y="261342"/>
          <a:ext cx="871140" cy="87114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F20CD-8889-43DD-8C45-F24F7CCC83B8}">
      <dsp:nvSpPr>
        <dsp:cNvPr id="0" name=""/>
        <dsp:cNvSpPr/>
      </dsp:nvSpPr>
      <dsp:spPr>
        <a:xfrm>
          <a:off x="739036" y="1393824"/>
          <a:ext cx="7444528" cy="69691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The fuel manufacturing industry: a strategic asset that the EU cannot afford to lose</a:t>
          </a:r>
        </a:p>
      </dsp:txBody>
      <dsp:txXfrm>
        <a:off x="739036" y="1393824"/>
        <a:ext cx="7444528" cy="696912"/>
      </dsp:txXfrm>
    </dsp:sp>
    <dsp:sp modelId="{EEDBA1E7-B2E1-4F56-B84F-1C15E2F6D84D}">
      <dsp:nvSpPr>
        <dsp:cNvPr id="0" name=""/>
        <dsp:cNvSpPr/>
      </dsp:nvSpPr>
      <dsp:spPr>
        <a:xfrm>
          <a:off x="303466" y="1306710"/>
          <a:ext cx="871140" cy="8711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5C818-21A4-46C5-AA80-986A7C341D6C}">
      <dsp:nvSpPr>
        <dsp:cNvPr id="0" name=""/>
        <dsp:cNvSpPr/>
      </dsp:nvSpPr>
      <dsp:spPr>
        <a:xfrm>
          <a:off x="485709" y="2439193"/>
          <a:ext cx="7697855" cy="69691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How a credible long-term transition looks like </a:t>
          </a:r>
        </a:p>
      </dsp:txBody>
      <dsp:txXfrm>
        <a:off x="485709" y="2439193"/>
        <a:ext cx="7697855" cy="696912"/>
      </dsp:txXfrm>
    </dsp:sp>
    <dsp:sp modelId="{4951236B-84EE-475C-949A-DCD28DC04E10}">
      <dsp:nvSpPr>
        <dsp:cNvPr id="0" name=""/>
        <dsp:cNvSpPr/>
      </dsp:nvSpPr>
      <dsp:spPr>
        <a:xfrm>
          <a:off x="50138" y="2352079"/>
          <a:ext cx="871140" cy="8711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0BA3B-6298-48D4-BF0C-39758A22F46E}">
      <dsp:nvSpPr>
        <dsp:cNvPr id="0" name=""/>
        <dsp:cNvSpPr/>
      </dsp:nvSpPr>
      <dsp:spPr>
        <a:xfrm>
          <a:off x="0" y="1446"/>
          <a:ext cx="8229600" cy="733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D9E17-6472-49B7-88CA-761EA4436014}">
      <dsp:nvSpPr>
        <dsp:cNvPr id="0" name=""/>
        <dsp:cNvSpPr/>
      </dsp:nvSpPr>
      <dsp:spPr>
        <a:xfrm>
          <a:off x="221754" y="166387"/>
          <a:ext cx="403189" cy="40318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D7698-3A84-4DCF-A77D-C848F51E3930}">
      <dsp:nvSpPr>
        <dsp:cNvPr id="0" name=""/>
        <dsp:cNvSpPr/>
      </dsp:nvSpPr>
      <dsp:spPr>
        <a:xfrm>
          <a:off x="846698" y="1446"/>
          <a:ext cx="3703320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Gradual </a:t>
          </a:r>
        </a:p>
      </dsp:txBody>
      <dsp:txXfrm>
        <a:off x="846698" y="1446"/>
        <a:ext cx="3703320" cy="733072"/>
      </dsp:txXfrm>
    </dsp:sp>
    <dsp:sp modelId="{2521CD75-685B-46F1-AFCA-30FEEFEEC825}">
      <dsp:nvSpPr>
        <dsp:cNvPr id="0" name=""/>
        <dsp:cNvSpPr/>
      </dsp:nvSpPr>
      <dsp:spPr>
        <a:xfrm>
          <a:off x="4550018" y="1446"/>
          <a:ext cx="3679581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0" kern="1200" dirty="0"/>
            <a:t>Pace of transition should be aligned with asset lifetimes, infrastructure turnover and investment cycles</a:t>
          </a:r>
        </a:p>
      </dsp:txBody>
      <dsp:txXfrm>
        <a:off x="4550018" y="1446"/>
        <a:ext cx="3679581" cy="733072"/>
      </dsp:txXfrm>
    </dsp:sp>
    <dsp:sp modelId="{E4DA2C66-AD96-49D0-9CC1-6444A9AD4D00}">
      <dsp:nvSpPr>
        <dsp:cNvPr id="0" name=""/>
        <dsp:cNvSpPr/>
      </dsp:nvSpPr>
      <dsp:spPr>
        <a:xfrm>
          <a:off x="0" y="917786"/>
          <a:ext cx="8229600" cy="733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3D5BE-501F-4417-AF8F-2C6C0D5E7E73}">
      <dsp:nvSpPr>
        <dsp:cNvPr id="0" name=""/>
        <dsp:cNvSpPr/>
      </dsp:nvSpPr>
      <dsp:spPr>
        <a:xfrm>
          <a:off x="221754" y="1082727"/>
          <a:ext cx="403189" cy="40318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D1877-B477-4947-B47F-05FF4DF0D181}">
      <dsp:nvSpPr>
        <dsp:cNvPr id="0" name=""/>
        <dsp:cNvSpPr/>
      </dsp:nvSpPr>
      <dsp:spPr>
        <a:xfrm>
          <a:off x="846698" y="917786"/>
          <a:ext cx="3703320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Affordable </a:t>
          </a:r>
        </a:p>
      </dsp:txBody>
      <dsp:txXfrm>
        <a:off x="846698" y="917786"/>
        <a:ext cx="3703320" cy="733072"/>
      </dsp:txXfrm>
    </dsp:sp>
    <dsp:sp modelId="{71D5F282-C062-48EC-9296-6DB5296C1FB2}">
      <dsp:nvSpPr>
        <dsp:cNvPr id="0" name=""/>
        <dsp:cNvSpPr/>
      </dsp:nvSpPr>
      <dsp:spPr>
        <a:xfrm>
          <a:off x="4550018" y="917786"/>
          <a:ext cx="3679581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Avoid cost shocks for consumers and the industry  </a:t>
          </a:r>
        </a:p>
      </dsp:txBody>
      <dsp:txXfrm>
        <a:off x="4550018" y="917786"/>
        <a:ext cx="3679581" cy="733072"/>
      </dsp:txXfrm>
    </dsp:sp>
    <dsp:sp modelId="{833A35F2-3EBE-4861-89B7-9AF1754800B2}">
      <dsp:nvSpPr>
        <dsp:cNvPr id="0" name=""/>
        <dsp:cNvSpPr/>
      </dsp:nvSpPr>
      <dsp:spPr>
        <a:xfrm>
          <a:off x="0" y="1834127"/>
          <a:ext cx="8229600" cy="733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F5C9-ECE3-4560-AA95-325828530B5F}">
      <dsp:nvSpPr>
        <dsp:cNvPr id="0" name=""/>
        <dsp:cNvSpPr/>
      </dsp:nvSpPr>
      <dsp:spPr>
        <a:xfrm>
          <a:off x="221754" y="1999068"/>
          <a:ext cx="403189" cy="40318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CE3D5-5957-4597-8AF0-E2B78D330488}">
      <dsp:nvSpPr>
        <dsp:cNvPr id="0" name=""/>
        <dsp:cNvSpPr/>
      </dsp:nvSpPr>
      <dsp:spPr>
        <a:xfrm>
          <a:off x="846698" y="1834127"/>
          <a:ext cx="3703320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Synchronised </a:t>
          </a:r>
        </a:p>
      </dsp:txBody>
      <dsp:txXfrm>
        <a:off x="846698" y="1834127"/>
        <a:ext cx="3703320" cy="733072"/>
      </dsp:txXfrm>
    </dsp:sp>
    <dsp:sp modelId="{8A963D55-FCF9-4133-A116-A15B79807458}">
      <dsp:nvSpPr>
        <dsp:cNvPr id="0" name=""/>
        <dsp:cNvSpPr/>
      </dsp:nvSpPr>
      <dsp:spPr>
        <a:xfrm>
          <a:off x="4550018" y="1834127"/>
          <a:ext cx="3679581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Technological development and regulatory mandates must evolve in a coordinated manner</a:t>
          </a:r>
        </a:p>
      </dsp:txBody>
      <dsp:txXfrm>
        <a:off x="4550018" y="1834127"/>
        <a:ext cx="3679581" cy="733072"/>
      </dsp:txXfrm>
    </dsp:sp>
    <dsp:sp modelId="{C21FE805-AC08-4B25-91AF-9EF101183590}">
      <dsp:nvSpPr>
        <dsp:cNvPr id="0" name=""/>
        <dsp:cNvSpPr/>
      </dsp:nvSpPr>
      <dsp:spPr>
        <a:xfrm>
          <a:off x="0" y="2750467"/>
          <a:ext cx="8229600" cy="7330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FBA2-2011-47AF-9D92-C6137D564F97}">
      <dsp:nvSpPr>
        <dsp:cNvPr id="0" name=""/>
        <dsp:cNvSpPr/>
      </dsp:nvSpPr>
      <dsp:spPr>
        <a:xfrm>
          <a:off x="226366" y="2880318"/>
          <a:ext cx="403189" cy="40318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4707F-2E0A-464D-ACBA-8E955B045122}">
      <dsp:nvSpPr>
        <dsp:cNvPr id="0" name=""/>
        <dsp:cNvSpPr/>
      </dsp:nvSpPr>
      <dsp:spPr>
        <a:xfrm>
          <a:off x="846698" y="2750467"/>
          <a:ext cx="3703320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Geopolitical conditions</a:t>
          </a:r>
        </a:p>
      </dsp:txBody>
      <dsp:txXfrm>
        <a:off x="846698" y="2750467"/>
        <a:ext cx="3703320" cy="733072"/>
      </dsp:txXfrm>
    </dsp:sp>
    <dsp:sp modelId="{905CCBAD-F1BA-4FA7-8832-007168508F1A}">
      <dsp:nvSpPr>
        <dsp:cNvPr id="0" name=""/>
        <dsp:cNvSpPr/>
      </dsp:nvSpPr>
      <dsp:spPr>
        <a:xfrm>
          <a:off x="4550018" y="2750467"/>
          <a:ext cx="3679581" cy="733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3" tIns="77583" rIns="77583" bIns="7758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Strategic importance of a strong EU production base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Creation of EU value chain for sustainable biomass </a:t>
          </a:r>
        </a:p>
      </dsp:txBody>
      <dsp:txXfrm>
        <a:off x="4550018" y="2750467"/>
        <a:ext cx="3679581" cy="73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8E543-F765-6544-99CE-90B105128859}" type="datetime1">
              <a:rPr lang="fr-FR" smtClean="0"/>
              <a:pPr/>
              <a:t>16/04/2026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www.epia.org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EC326-6B8F-D945-9446-2FE87D08D0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3680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9AEE1-128E-C943-8D59-044D7BD74D36}" type="datetime1">
              <a:rPr lang="fr-FR" smtClean="0"/>
              <a:pPr/>
              <a:t>16/04/2026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www.epia.org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B191-8212-094C-B437-8BF46FFA748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97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68264" y="1998678"/>
            <a:ext cx="7840240" cy="594066"/>
          </a:xfrm>
          <a:prstGeom prst="rect">
            <a:avLst/>
          </a:prstGeom>
        </p:spPr>
        <p:txBody>
          <a:bodyPr lIns="0" tIns="0"/>
          <a:lstStyle>
            <a:lvl1pPr algn="l">
              <a:lnSpc>
                <a:spcPts val="4500"/>
              </a:lnSpc>
              <a:defRPr sz="3600" b="1" i="0" kern="0" spc="0" baseline="0">
                <a:solidFill>
                  <a:srgbClr val="2C5697"/>
                </a:solidFill>
                <a:latin typeface="DIN 2014 Bold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GB" noProof="0" dirty="0"/>
              <a:t>Title of the presentation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68264" y="2592744"/>
            <a:ext cx="7840240" cy="519066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980232" y="3555299"/>
            <a:ext cx="3053680" cy="2857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Author name</a:t>
            </a:r>
          </a:p>
        </p:txBody>
      </p:sp>
      <p:sp>
        <p:nvSpPr>
          <p:cNvPr id="9" name="Espace réservé du contenu 18"/>
          <p:cNvSpPr>
            <a:spLocks noGrp="1"/>
          </p:cNvSpPr>
          <p:nvPr>
            <p:ph sz="quarter" idx="16" hasCustomPrompt="1"/>
          </p:nvPr>
        </p:nvSpPr>
        <p:spPr>
          <a:xfrm>
            <a:off x="980232" y="3851132"/>
            <a:ext cx="3053680" cy="3429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None/>
              <a:defRPr sz="1800" b="0" i="1" baseline="0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Function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3528" y="4623978"/>
            <a:ext cx="2808312" cy="48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FE_Logo_CMJ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6" y="735449"/>
            <a:ext cx="3600400" cy="552333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980232" y="1998678"/>
            <a:ext cx="12204" cy="897108"/>
          </a:xfrm>
          <a:prstGeom prst="line">
            <a:avLst/>
          </a:prstGeom>
          <a:ln w="19050" cap="flat" cmpd="sng" algn="ctr">
            <a:solidFill>
              <a:srgbClr val="69B3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347CD-3861-4576-9ACF-5A33AB9A853B}"/>
              </a:ext>
            </a:extLst>
          </p:cNvPr>
          <p:cNvSpPr/>
          <p:nvPr userDrawn="1"/>
        </p:nvSpPr>
        <p:spPr>
          <a:xfrm>
            <a:off x="0" y="0"/>
            <a:ext cx="9144000" cy="4686300"/>
          </a:xfrm>
          <a:prstGeom prst="rect">
            <a:avLst/>
          </a:prstGeom>
          <a:gradFill flip="none" rotWithShape="1">
            <a:gsLst>
              <a:gs pos="50000">
                <a:srgbClr val="69B3E7"/>
              </a:gs>
              <a:gs pos="100000">
                <a:srgbClr val="2C56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Connecteur droit 12">
            <a:extLst>
              <a:ext uri="{FF2B5EF4-FFF2-40B4-BE49-F238E27FC236}">
                <a16:creationId xmlns:a16="http://schemas.microsoft.com/office/drawing/2014/main" id="{EEC1D9BF-C575-4212-8B05-C615D389777B}"/>
              </a:ext>
            </a:extLst>
          </p:cNvPr>
          <p:cNvCxnSpPr/>
          <p:nvPr userDrawn="1"/>
        </p:nvCxnSpPr>
        <p:spPr>
          <a:xfrm>
            <a:off x="3707606" y="1383508"/>
            <a:ext cx="0" cy="1674019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30114" y="556889"/>
            <a:ext cx="5191381" cy="1122108"/>
          </a:xfrm>
          <a:prstGeom prst="rect">
            <a:avLst/>
          </a:prstGeom>
        </p:spPr>
        <p:txBody>
          <a:bodyPr lIns="0" tIns="0"/>
          <a:lstStyle>
            <a:lvl1pPr algn="l">
              <a:lnSpc>
                <a:spcPts val="4500"/>
              </a:lnSpc>
              <a:defRPr lang="it-IT" sz="2400" b="0" i="0" kern="1200" baseline="0" dirty="0">
                <a:solidFill>
                  <a:srgbClr val="414141"/>
                </a:solidFill>
                <a:latin typeface="DIN-Medium "/>
                <a:ea typeface="+mn-ea"/>
                <a:cs typeface="Calibri" panose="020F0502020204030204" pitchFamily="34" charset="0"/>
              </a:defRPr>
            </a:lvl1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latin typeface="Calibri" panose="020F0502020204030204" pitchFamily="34" charset="0"/>
              </a:rPr>
              <a:t>The EU energy transition amidst international crisis, industrial, economic and social risks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30113" y="3224444"/>
            <a:ext cx="5012904" cy="1362168"/>
          </a:xfrm>
          <a:prstGeom prst="rect">
            <a:avLst/>
          </a:prstGeom>
        </p:spPr>
        <p:txBody>
          <a:bodyPr vert="horz" lIns="0"/>
          <a:lstStyle>
            <a:lvl1pPr>
              <a:buNone/>
              <a:defRPr sz="2600" baseline="0">
                <a:solidFill>
                  <a:schemeClr val="bg1"/>
                </a:solidFill>
                <a:latin typeface="DIN-Light"/>
              </a:defRPr>
            </a:lvl1pPr>
          </a:lstStyle>
          <a:p>
            <a:r>
              <a:rPr lang="it-IT" sz="2400" b="1" dirty="0">
                <a:latin typeface="Calibri" panose="020F0502020204030204" pitchFamily="34" charset="0"/>
              </a:rPr>
              <a:t>What role for low</a:t>
            </a:r>
            <a:r>
              <a:rPr lang="en-GB" sz="2400" b="1" dirty="0">
                <a:latin typeface="Calibri" panose="020F0502020204030204" pitchFamily="34" charset="0"/>
              </a:rPr>
              <a:t>-</a:t>
            </a:r>
            <a:r>
              <a:rPr lang="it-IT" sz="2400" b="1" dirty="0">
                <a:latin typeface="Calibri" panose="020F0502020204030204" pitchFamily="34" charset="0"/>
              </a:rPr>
              <a:t>carbon fuels?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51520" y="1815666"/>
            <a:ext cx="3053680" cy="2857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rgbClr val="2C5697"/>
                </a:solidFill>
                <a:latin typeface="DIN-Medium"/>
              </a:defRPr>
            </a:lvl1pPr>
          </a:lstStyle>
          <a:p>
            <a:pPr lvl="0"/>
            <a:r>
              <a:rPr lang="en-US" noProof="0" dirty="0"/>
              <a:t>…</a:t>
            </a:r>
          </a:p>
        </p:txBody>
      </p:sp>
      <p:sp>
        <p:nvSpPr>
          <p:cNvPr id="9" name="Espace réservé du contenu 18"/>
          <p:cNvSpPr>
            <a:spLocks noGrp="1"/>
          </p:cNvSpPr>
          <p:nvPr>
            <p:ph sz="quarter" idx="16" hasCustomPrompt="1"/>
          </p:nvPr>
        </p:nvSpPr>
        <p:spPr>
          <a:xfrm>
            <a:off x="251520" y="2101416"/>
            <a:ext cx="3053680" cy="3429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="0" i="1" baseline="0">
                <a:solidFill>
                  <a:srgbClr val="2C5697"/>
                </a:solidFill>
                <a:latin typeface="DIN-Medium"/>
              </a:defRPr>
            </a:lvl1pPr>
          </a:lstStyle>
          <a:p>
            <a:pPr lvl="0"/>
            <a:r>
              <a:rPr lang="en-US" noProof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408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8">
            <a:extLst>
              <a:ext uri="{FF2B5EF4-FFF2-40B4-BE49-F238E27FC236}">
                <a16:creationId xmlns:a16="http://schemas.microsoft.com/office/drawing/2014/main" id="{38DE5102-D037-4E67-A02D-811B5B81EFFC}"/>
              </a:ext>
            </a:extLst>
          </p:cNvPr>
          <p:cNvCxnSpPr/>
          <p:nvPr userDrawn="1"/>
        </p:nvCxnSpPr>
        <p:spPr>
          <a:xfrm>
            <a:off x="457200" y="4570810"/>
            <a:ext cx="8229600" cy="1190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20">
            <a:extLst>
              <a:ext uri="{FF2B5EF4-FFF2-40B4-BE49-F238E27FC236}">
                <a16:creationId xmlns:a16="http://schemas.microsoft.com/office/drawing/2014/main" id="{67D795EE-8C8F-488B-8F01-1696D8375BC6}"/>
              </a:ext>
            </a:extLst>
          </p:cNvPr>
          <p:cNvCxnSpPr/>
          <p:nvPr userDrawn="1"/>
        </p:nvCxnSpPr>
        <p:spPr>
          <a:xfrm>
            <a:off x="457200" y="700087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16"/>
          <p:cNvSpPr>
            <a:spLocks noGrp="1"/>
          </p:cNvSpPr>
          <p:nvPr>
            <p:ph sz="quarter" idx="12"/>
          </p:nvPr>
        </p:nvSpPr>
        <p:spPr>
          <a:xfrm>
            <a:off x="457200" y="303498"/>
            <a:ext cx="8229600" cy="324036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2400" baseline="0">
                <a:solidFill>
                  <a:srgbClr val="414141"/>
                </a:solidFill>
                <a:latin typeface="DIN-Medium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8D0FC-B3EB-45D4-8250-E37A3104B6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587480"/>
            <a:ext cx="719138" cy="540544"/>
          </a:xfrm>
        </p:spPr>
        <p:txBody>
          <a:bodyPr lIns="0" tIns="0" rIns="0" bIns="0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pPr defTabSz="342892">
              <a:defRPr/>
            </a:pPr>
            <a:r>
              <a:rPr lang="en-GB"/>
              <a:t>Page </a:t>
            </a:r>
            <a:fld id="{DB7455C8-C228-4166-986B-ECDCF91B3054}" type="slidenum">
              <a:rPr lang="en-GB" smtClean="0"/>
              <a:pPr defTabSz="342892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width_text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8">
            <a:extLst>
              <a:ext uri="{FF2B5EF4-FFF2-40B4-BE49-F238E27FC236}">
                <a16:creationId xmlns:a16="http://schemas.microsoft.com/office/drawing/2014/main" id="{F71C8527-A2EB-4BBC-B160-A6EE500CC4B8}"/>
              </a:ext>
            </a:extLst>
          </p:cNvPr>
          <p:cNvCxnSpPr/>
          <p:nvPr userDrawn="1"/>
        </p:nvCxnSpPr>
        <p:spPr>
          <a:xfrm>
            <a:off x="457200" y="4570810"/>
            <a:ext cx="8229600" cy="1190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7E168-8537-4BFC-9D6B-F36898C0E4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587480"/>
            <a:ext cx="719138" cy="540544"/>
          </a:xfrm>
        </p:spPr>
        <p:txBody>
          <a:bodyPr lIns="0" tIns="0" rIns="0" bIns="0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pPr defTabSz="342892">
              <a:defRPr/>
            </a:pPr>
            <a:r>
              <a:rPr lang="en-GB"/>
              <a:t>Page </a:t>
            </a:r>
            <a:fld id="{F3B04D86-8359-464B-8F4C-AAEDC9CC9286}" type="slidenum">
              <a:rPr lang="en-GB" smtClean="0"/>
              <a:pPr defTabSz="342892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21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width_text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8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>
            <a:extLst>
              <a:ext uri="{FF2B5EF4-FFF2-40B4-BE49-F238E27FC236}">
                <a16:creationId xmlns:a16="http://schemas.microsoft.com/office/drawing/2014/main" id="{6DE5F1D6-91E1-4861-B4B2-CC2F46696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9574" y="483520"/>
            <a:ext cx="7704856" cy="3744416"/>
          </a:xfrm>
          <a:prstGeom prst="rect">
            <a:avLst/>
          </a:prstGeom>
        </p:spPr>
        <p:txBody>
          <a:bodyPr lIns="0" tIns="0" anchor="ctr" anchorCtr="1"/>
          <a:lstStyle>
            <a:lvl1pPr algn="ctr">
              <a:lnSpc>
                <a:spcPts val="3375"/>
              </a:lnSpc>
              <a:defRPr sz="2700" b="1" i="0" kern="0" spc="0" baseline="0">
                <a:gradFill>
                  <a:gsLst>
                    <a:gs pos="0">
                      <a:srgbClr val="77CBF3"/>
                    </a:gs>
                    <a:gs pos="100000">
                      <a:srgbClr val="8ACBC0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0"/>
                </a:gradFill>
                <a:latin typeface="DIN-Medium"/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582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width_text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9">
            <a:extLst>
              <a:ext uri="{FF2B5EF4-FFF2-40B4-BE49-F238E27FC236}">
                <a16:creationId xmlns:a16="http://schemas.microsoft.com/office/drawing/2014/main" id="{14C661E3-DC4B-411E-8D01-15FF23330E17}"/>
              </a:ext>
            </a:extLst>
          </p:cNvPr>
          <p:cNvCxnSpPr/>
          <p:nvPr userDrawn="1"/>
        </p:nvCxnSpPr>
        <p:spPr>
          <a:xfrm>
            <a:off x="457200" y="700087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7E168-8537-4BFC-9D6B-F36898C0E4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587480"/>
            <a:ext cx="719138" cy="540544"/>
          </a:xfrm>
        </p:spPr>
        <p:txBody>
          <a:bodyPr lIns="0" tIns="0" rIns="0" bIns="0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pPr defTabSz="342892">
              <a:defRPr/>
            </a:pPr>
            <a:r>
              <a:rPr lang="en-GB"/>
              <a:t>Page </a:t>
            </a:r>
            <a:fld id="{F3B04D86-8359-464B-8F4C-AAEDC9CC9286}" type="slidenum">
              <a:rPr lang="en-GB" smtClean="0"/>
              <a:pPr defTabSz="342892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4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50E805-F97C-4B73-9264-D6B0BD8DC8CF}"/>
              </a:ext>
            </a:extLst>
          </p:cNvPr>
          <p:cNvSpPr/>
          <p:nvPr userDrawn="1"/>
        </p:nvSpPr>
        <p:spPr>
          <a:xfrm>
            <a:off x="0" y="-107787"/>
            <a:ext cx="9144000" cy="3489629"/>
          </a:xfrm>
          <a:prstGeom prst="rect">
            <a:avLst/>
          </a:prstGeom>
          <a:gradFill flip="none" rotWithShape="1">
            <a:gsLst>
              <a:gs pos="50000">
                <a:srgbClr val="69B3E7"/>
              </a:gs>
              <a:gs pos="100000">
                <a:srgbClr val="2C56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ZoneTexte 31">
            <a:extLst>
              <a:ext uri="{FF2B5EF4-FFF2-40B4-BE49-F238E27FC236}">
                <a16:creationId xmlns:a16="http://schemas.microsoft.com/office/drawing/2014/main" id="{30AE6381-EEEC-4E4B-88A2-7670367097C5}"/>
              </a:ext>
            </a:extLst>
          </p:cNvPr>
          <p:cNvSpPr txBox="1"/>
          <p:nvPr userDrawn="1"/>
        </p:nvSpPr>
        <p:spPr>
          <a:xfrm>
            <a:off x="539355" y="3759994"/>
            <a:ext cx="2602706" cy="701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45716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100" cap="none" spc="0" normalizeH="0" baseline="0" noProof="0" dirty="0">
                <a:ln>
                  <a:noFill/>
                </a:ln>
                <a:solidFill>
                  <a:srgbClr val="2C5697"/>
                </a:solidFill>
                <a:effectLst/>
                <a:uLnTx/>
                <a:uFillTx/>
                <a:latin typeface="DIN-Medium"/>
                <a:ea typeface="+mn-ea"/>
                <a:cs typeface="DIN-Medium"/>
              </a:rPr>
              <a:t>FuelsEurope</a:t>
            </a:r>
          </a:p>
          <a:p>
            <a:pPr marL="0" marR="0" lvl="0" indent="0" algn="l" defTabSz="45716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100" cap="none" spc="0" normalizeH="0" baseline="0" noProof="0" dirty="0">
                <a:ln>
                  <a:noFill/>
                </a:ln>
                <a:solidFill>
                  <a:srgbClr val="2C5697"/>
                </a:solidFill>
                <a:effectLst/>
                <a:uLnTx/>
                <a:uFillTx/>
                <a:latin typeface="DIN-RegularAlternate"/>
                <a:ea typeface="+mn-ea"/>
                <a:cs typeface="+mn-cs"/>
              </a:rPr>
              <a:t>165, Boulevard du Souverain </a:t>
            </a:r>
          </a:p>
          <a:p>
            <a:pPr marL="0" marR="0" lvl="0" indent="0" algn="l" defTabSz="45716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100" cap="none" spc="0" normalizeH="0" baseline="0" noProof="0" dirty="0">
                <a:ln>
                  <a:noFill/>
                </a:ln>
                <a:solidFill>
                  <a:srgbClr val="2C5697"/>
                </a:solidFill>
                <a:effectLst/>
                <a:uLnTx/>
                <a:uFillTx/>
                <a:latin typeface="DIN-RegularAlternate"/>
                <a:ea typeface="+mn-ea"/>
                <a:cs typeface="+mn-cs"/>
              </a:rPr>
              <a:t>1160 Brussels - Belgium</a:t>
            </a:r>
          </a:p>
          <a:p>
            <a:pPr marL="0" marR="0" lvl="0" indent="0" algn="l" defTabSz="45716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100" cap="none" spc="0" normalizeH="0" baseline="0" noProof="0" dirty="0">
                <a:ln>
                  <a:noFill/>
                </a:ln>
                <a:solidFill>
                  <a:srgbClr val="2C5697"/>
                </a:solidFill>
                <a:effectLst/>
                <a:uLnTx/>
                <a:uFillTx/>
                <a:latin typeface="DIN-RegularAlternate"/>
                <a:ea typeface="+mn-ea"/>
                <a:cs typeface="+mn-cs"/>
              </a:rPr>
              <a:t>T: +32 2 566 91 00</a:t>
            </a:r>
          </a:p>
        </p:txBody>
      </p:sp>
      <p:cxnSp>
        <p:nvCxnSpPr>
          <p:cNvPr id="7" name="Connecteur droit 32">
            <a:extLst>
              <a:ext uri="{FF2B5EF4-FFF2-40B4-BE49-F238E27FC236}">
                <a16:creationId xmlns:a16="http://schemas.microsoft.com/office/drawing/2014/main" id="{B834D279-7921-448C-AC71-2EAED9533FB8}"/>
              </a:ext>
            </a:extLst>
          </p:cNvPr>
          <p:cNvCxnSpPr/>
          <p:nvPr userDrawn="1"/>
        </p:nvCxnSpPr>
        <p:spPr>
          <a:xfrm>
            <a:off x="3707606" y="1046561"/>
            <a:ext cx="0" cy="1092994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re 1"/>
          <p:cNvSpPr>
            <a:spLocks noGrp="1"/>
          </p:cNvSpPr>
          <p:nvPr>
            <p:ph type="ctrTitle"/>
          </p:nvPr>
        </p:nvSpPr>
        <p:spPr>
          <a:xfrm>
            <a:off x="683568" y="932320"/>
            <a:ext cx="2602632" cy="1351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500"/>
              </a:lnSpc>
              <a:defRPr sz="3000" b="1" i="0" kern="0" spc="0" baseline="0">
                <a:solidFill>
                  <a:schemeClr val="bg1"/>
                </a:solidFill>
                <a:latin typeface="DIN-RegularAlternate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" name="Espace réservé du contenu 18"/>
          <p:cNvSpPr>
            <a:spLocks noGrp="1"/>
          </p:cNvSpPr>
          <p:nvPr>
            <p:ph sz="quarter" idx="14"/>
          </p:nvPr>
        </p:nvSpPr>
        <p:spPr>
          <a:xfrm>
            <a:off x="5004049" y="1203600"/>
            <a:ext cx="4103042" cy="504839"/>
          </a:xfrm>
          <a:prstGeom prst="rect">
            <a:avLst/>
          </a:prstGeom>
        </p:spPr>
        <p:txBody>
          <a:bodyPr vert="horz" lIns="0" tIns="0" rIns="0"/>
          <a:lstStyle>
            <a:lvl1pPr algn="l">
              <a:buNone/>
              <a:defRPr sz="1400" baseline="0">
                <a:solidFill>
                  <a:srgbClr val="2C5697"/>
                </a:solidFill>
                <a:latin typeface="DIN-RegularAlternate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Espace réservé du contenu 18"/>
          <p:cNvSpPr>
            <a:spLocks noGrp="1"/>
          </p:cNvSpPr>
          <p:nvPr>
            <p:ph sz="quarter" idx="16"/>
          </p:nvPr>
        </p:nvSpPr>
        <p:spPr>
          <a:xfrm>
            <a:off x="5004049" y="1708440"/>
            <a:ext cx="4103042" cy="249653"/>
          </a:xfrm>
          <a:prstGeom prst="rect">
            <a:avLst/>
          </a:prstGeom>
        </p:spPr>
        <p:txBody>
          <a:bodyPr vert="horz" lIns="0" tIns="0" rIns="0"/>
          <a:lstStyle>
            <a:lvl1pPr algn="l">
              <a:buNone/>
              <a:defRPr sz="1400" b="0" i="1" baseline="0">
                <a:solidFill>
                  <a:schemeClr val="bg1"/>
                </a:solidFill>
                <a:latin typeface="DIN-RegularAlternate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72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7">
            <a:extLst>
              <a:ext uri="{FF2B5EF4-FFF2-40B4-BE49-F238E27FC236}">
                <a16:creationId xmlns:a16="http://schemas.microsoft.com/office/drawing/2014/main" id="{4471BD80-1DC9-4F2E-B8C9-A1B76854E5BF}"/>
              </a:ext>
            </a:extLst>
          </p:cNvPr>
          <p:cNvCxnSpPr/>
          <p:nvPr userDrawn="1"/>
        </p:nvCxnSpPr>
        <p:spPr>
          <a:xfrm>
            <a:off x="457200" y="757238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457200" y="951570"/>
            <a:ext cx="8077200" cy="3448980"/>
          </a:xfrm>
          <a:prstGeom prst="rect">
            <a:avLst/>
          </a:prstGeom>
        </p:spPr>
        <p:txBody>
          <a:bodyPr vert="horz" lIns="0" tIns="0"/>
          <a:lstStyle>
            <a:lvl1pPr marL="257162" indent="-257162" algn="just">
              <a:buClr>
                <a:srgbClr val="2C5697"/>
              </a:buClr>
              <a:buSzPct val="100000"/>
              <a:buFont typeface="Arial"/>
              <a:buChar char="•"/>
              <a:defRPr sz="1350">
                <a:solidFill>
                  <a:srgbClr val="2C5697"/>
                </a:solidFill>
                <a:latin typeface="DIN-Medium"/>
              </a:defRPr>
            </a:lvl1pPr>
            <a:lvl2pPr algn="just">
              <a:buClr>
                <a:srgbClr val="69B3E7"/>
              </a:buClr>
              <a:buFont typeface="Arial"/>
              <a:buChar char="•"/>
              <a:defRPr sz="1200" b="0" i="0">
                <a:solidFill>
                  <a:srgbClr val="69B3E7"/>
                </a:solidFill>
                <a:latin typeface="DIN-Medium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1050" b="0" i="1">
                <a:solidFill>
                  <a:srgbClr val="414141"/>
                </a:solidFill>
                <a:latin typeface="DIN-Medium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055D2D0-EAA8-4BB2-9ABC-B67BC5C05A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624387"/>
            <a:ext cx="719138" cy="539354"/>
          </a:xfrm>
        </p:spPr>
        <p:txBody>
          <a:bodyPr lIns="0" tIns="0" rIns="0" bIns="0"/>
          <a:lstStyle>
            <a:lvl1pPr algn="ctr">
              <a:defRPr sz="600">
                <a:solidFill>
                  <a:srgbClr val="69B3E7"/>
                </a:solidFill>
              </a:defRPr>
            </a:lvl1pPr>
          </a:lstStyle>
          <a:p>
            <a:pPr defTabSz="342892">
              <a:defRPr/>
            </a:pPr>
            <a:r>
              <a:rPr lang="fr-FR"/>
              <a:t>Page </a:t>
            </a:r>
            <a:fld id="{EE3CCCE6-A59E-4319-86D6-29D902ED3416}" type="slidenum">
              <a:rPr lang="fr-FR" smtClean="0"/>
              <a:pPr defTabSz="342892"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11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7">
            <a:extLst>
              <a:ext uri="{FF2B5EF4-FFF2-40B4-BE49-F238E27FC236}">
                <a16:creationId xmlns:a16="http://schemas.microsoft.com/office/drawing/2014/main" id="{D7F07E9A-85AB-4CF2-AE4B-E32DE636C848}"/>
              </a:ext>
            </a:extLst>
          </p:cNvPr>
          <p:cNvCxnSpPr/>
          <p:nvPr userDrawn="1"/>
        </p:nvCxnSpPr>
        <p:spPr>
          <a:xfrm>
            <a:off x="457200" y="700087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18">
            <a:extLst>
              <a:ext uri="{FF2B5EF4-FFF2-40B4-BE49-F238E27FC236}">
                <a16:creationId xmlns:a16="http://schemas.microsoft.com/office/drawing/2014/main" id="{7BF6520D-44D8-4EB3-B788-F1815E2CA7AB}"/>
              </a:ext>
            </a:extLst>
          </p:cNvPr>
          <p:cNvCxnSpPr/>
          <p:nvPr userDrawn="1"/>
        </p:nvCxnSpPr>
        <p:spPr>
          <a:xfrm>
            <a:off x="457200" y="4570810"/>
            <a:ext cx="8229600" cy="1190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457200" y="915566"/>
            <a:ext cx="8077200" cy="3484986"/>
          </a:xfrm>
          <a:prstGeom prst="rect">
            <a:avLst/>
          </a:prstGeom>
        </p:spPr>
        <p:txBody>
          <a:bodyPr vert="horz" lIns="0" tIns="0"/>
          <a:lstStyle>
            <a:lvl1pPr marL="342866" indent="-342866" algn="just">
              <a:buClr>
                <a:srgbClr val="2C5697"/>
              </a:buClr>
              <a:buSzPct val="100000"/>
              <a:buFont typeface="Arial"/>
              <a:buChar char="•"/>
              <a:defRPr sz="1400">
                <a:solidFill>
                  <a:srgbClr val="2C5697"/>
                </a:solidFill>
                <a:latin typeface="DIN-Medium"/>
              </a:defRPr>
            </a:lvl1pPr>
            <a:lvl2pPr algn="just">
              <a:buClr>
                <a:srgbClr val="69B3E7"/>
              </a:buClr>
              <a:buFont typeface="Arial"/>
              <a:buChar char="•"/>
              <a:defRPr sz="1200" b="0" i="0">
                <a:solidFill>
                  <a:srgbClr val="69B3E7"/>
                </a:solidFill>
                <a:latin typeface="DIN-Medium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1200" b="0" i="1">
                <a:solidFill>
                  <a:srgbClr val="414141"/>
                </a:solidFill>
                <a:latin typeface="DIN-Medium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2"/>
          </p:nvPr>
        </p:nvSpPr>
        <p:spPr>
          <a:xfrm>
            <a:off x="457200" y="303498"/>
            <a:ext cx="8229600" cy="324036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2400" baseline="0">
                <a:solidFill>
                  <a:srgbClr val="414141"/>
                </a:solidFill>
                <a:latin typeface="DIN-Medium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Espace réservé du contenu 14"/>
          <p:cNvSpPr>
            <a:spLocks noGrp="1"/>
          </p:cNvSpPr>
          <p:nvPr>
            <p:ph sz="quarter" idx="11"/>
          </p:nvPr>
        </p:nvSpPr>
        <p:spPr>
          <a:xfrm>
            <a:off x="457200" y="114300"/>
            <a:ext cx="2667000" cy="22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900" b="0" i="1" u="none" baseline="0">
                <a:solidFill>
                  <a:srgbClr val="69B3E7"/>
                </a:solidFill>
                <a:latin typeface="DIN-Medium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FFEC2B-B964-4E5F-8ED7-522014C1F8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587480"/>
            <a:ext cx="719138" cy="540544"/>
          </a:xfrm>
        </p:spPr>
        <p:txBody>
          <a:bodyPr lIns="0" tIns="0" rIns="0" bIns="0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pPr defTabSz="342892">
              <a:defRPr/>
            </a:pPr>
            <a:r>
              <a:rPr lang="en-GB"/>
              <a:t>Page </a:t>
            </a:r>
            <a:fld id="{770E4C52-23F7-4B4B-8362-ACD2AA6C97A1}" type="slidenum">
              <a:rPr lang="en-GB" smtClean="0"/>
              <a:pPr defTabSz="342892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88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980F293-9879-C442-8F1A-FE4D2D10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5000" y="1215001"/>
            <a:ext cx="7735500" cy="2991711"/>
          </a:xfrm>
          <a:prstGeom prst="rect">
            <a:avLst/>
          </a:prstGeom>
        </p:spPr>
        <p:txBody>
          <a:bodyPr lIns="0" tIns="0" rIns="720000" bIns="0" numCol="2" spcCol="360000"/>
          <a:lstStyle>
            <a:lvl1pPr marL="342892" indent="-342892" algn="l">
              <a:buClr>
                <a:srgbClr val="0033BE"/>
              </a:buClr>
              <a:buFont typeface="Arial" panose="020B0604020202020204" pitchFamily="34" charset="0"/>
              <a:buChar char="•"/>
              <a:defRPr sz="225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Body 2 columns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99CA308-A0F1-C847-975C-B9DA71050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5000" y="0"/>
            <a:ext cx="7734300" cy="108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3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404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07789"/>
            <a:ext cx="9144000" cy="4686300"/>
          </a:xfrm>
          <a:prstGeom prst="rect">
            <a:avLst/>
          </a:prstGeom>
          <a:gradFill flip="none" rotWithShape="1">
            <a:gsLst>
              <a:gs pos="50000">
                <a:srgbClr val="69B3E7"/>
              </a:gs>
              <a:gs pos="100000">
                <a:srgbClr val="2C56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1800" noProof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131096" y="1275606"/>
            <a:ext cx="4761384" cy="1122108"/>
          </a:xfrm>
          <a:prstGeom prst="rect">
            <a:avLst/>
          </a:prstGeom>
        </p:spPr>
        <p:txBody>
          <a:bodyPr lIns="0" tIns="0"/>
          <a:lstStyle>
            <a:lvl1pPr algn="l">
              <a:lnSpc>
                <a:spcPts val="4500"/>
              </a:lnSpc>
              <a:defRPr sz="3600" b="1" i="0" kern="0" spc="0" baseline="0">
                <a:solidFill>
                  <a:schemeClr val="bg1"/>
                </a:solidFill>
                <a:latin typeface="DIN 2014 Bold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GB" noProof="0" dirty="0"/>
              <a:t>Title of </a:t>
            </a:r>
            <a:br>
              <a:rPr lang="en-GB" noProof="0" dirty="0"/>
            </a:br>
            <a:r>
              <a:rPr lang="en-GB" noProof="0" dirty="0"/>
              <a:t>the presentation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31096" y="2397714"/>
            <a:ext cx="5012904" cy="1362168"/>
          </a:xfrm>
          <a:prstGeom prst="rect">
            <a:avLst/>
          </a:prstGeom>
        </p:spPr>
        <p:txBody>
          <a:bodyPr vert="horz" lIns="0"/>
          <a:lstStyle>
            <a:lvl1pPr>
              <a:buNone/>
              <a:defRPr sz="2600" baseline="0">
                <a:solidFill>
                  <a:schemeClr val="bg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Subtitle of</a:t>
            </a:r>
          </a:p>
          <a:p>
            <a:pPr lvl="0"/>
            <a:r>
              <a:rPr lang="en-GB" noProof="0" dirty="0"/>
              <a:t>the presentation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3707904" y="1383618"/>
            <a:ext cx="0" cy="1674186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251520" y="1815666"/>
            <a:ext cx="3053680" cy="2857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Author name</a:t>
            </a:r>
          </a:p>
        </p:txBody>
      </p:sp>
      <p:sp>
        <p:nvSpPr>
          <p:cNvPr id="9" name="Espace réservé du contenu 18"/>
          <p:cNvSpPr>
            <a:spLocks noGrp="1"/>
          </p:cNvSpPr>
          <p:nvPr>
            <p:ph sz="quarter" idx="16" hasCustomPrompt="1"/>
          </p:nvPr>
        </p:nvSpPr>
        <p:spPr>
          <a:xfrm>
            <a:off x="251520" y="2101416"/>
            <a:ext cx="3053680" cy="3429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1800" b="0" i="1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667123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7"/>
          <p:cNvCxnSpPr/>
          <p:nvPr userDrawn="1"/>
        </p:nvCxnSpPr>
        <p:spPr>
          <a:xfrm>
            <a:off x="457200" y="735806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457200" y="961620"/>
            <a:ext cx="8077200" cy="3200400"/>
          </a:xfrm>
          <a:prstGeom prst="rect">
            <a:avLst/>
          </a:prstGeom>
        </p:spPr>
        <p:txBody>
          <a:bodyPr vert="horz" lIns="0" tIns="0"/>
          <a:lstStyle>
            <a:lvl1pPr marL="257168" indent="-257168" algn="just">
              <a:buClr>
                <a:srgbClr val="2C5697"/>
              </a:buClr>
              <a:buSzPct val="100000"/>
              <a:buFont typeface="Arial"/>
              <a:buChar char="•"/>
              <a:defRPr sz="1050" baseline="0">
                <a:solidFill>
                  <a:srgbClr val="2C5697"/>
                </a:solidFill>
                <a:latin typeface="DIN-Medium"/>
              </a:defRPr>
            </a:lvl1pPr>
            <a:lvl2pPr algn="just">
              <a:buClr>
                <a:srgbClr val="69B3E7"/>
              </a:buClr>
              <a:buFont typeface="Arial"/>
              <a:buChar char="•"/>
              <a:defRPr sz="900" b="0" i="0">
                <a:solidFill>
                  <a:srgbClr val="69B3E7"/>
                </a:solidFill>
                <a:latin typeface="DIN-Medium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900" b="0" i="1">
                <a:solidFill>
                  <a:srgbClr val="414141"/>
                </a:solidFill>
                <a:latin typeface="DIN-Medium"/>
              </a:defRPr>
            </a:lvl3pPr>
          </a:lstStyle>
          <a:p>
            <a:pPr lvl="0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2"/>
          </p:nvPr>
        </p:nvSpPr>
        <p:spPr>
          <a:xfrm>
            <a:off x="457200" y="332970"/>
            <a:ext cx="8229600" cy="400050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414141"/>
                </a:solidFill>
                <a:latin typeface="DIN-Medium"/>
              </a:defRPr>
            </a:lvl1pPr>
          </a:lstStyle>
          <a:p>
            <a:pPr lvl="1"/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7975998" y="4624387"/>
            <a:ext cx="719138" cy="539354"/>
          </a:xfrm>
        </p:spPr>
        <p:txBody>
          <a:bodyPr lIns="0" tIns="0" rIns="0" bIns="0"/>
          <a:lstStyle>
            <a:lvl1pPr algn="ctr">
              <a:defRPr sz="600">
                <a:solidFill>
                  <a:srgbClr val="69B3E7"/>
                </a:solidFill>
              </a:defRPr>
            </a:lvl1pPr>
          </a:lstStyle>
          <a:p>
            <a:pPr>
              <a:defRPr/>
            </a:pPr>
            <a:r>
              <a:rPr lang="fr-FR" dirty="0"/>
              <a:t>Page </a:t>
            </a:r>
            <a:fld id="{D0F8B985-6F83-469A-91C7-2505C03F31F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98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7">
            <a:extLst>
              <a:ext uri="{FF2B5EF4-FFF2-40B4-BE49-F238E27FC236}">
                <a16:creationId xmlns:a16="http://schemas.microsoft.com/office/drawing/2014/main" id="{8807D781-CC5B-430F-B1BF-DBB24D8DC971}"/>
              </a:ext>
            </a:extLst>
          </p:cNvPr>
          <p:cNvCxnSpPr/>
          <p:nvPr userDrawn="1"/>
        </p:nvCxnSpPr>
        <p:spPr>
          <a:xfrm>
            <a:off x="457200" y="757238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457200" y="951570"/>
            <a:ext cx="8077200" cy="3448980"/>
          </a:xfrm>
          <a:prstGeom prst="rect">
            <a:avLst/>
          </a:prstGeom>
        </p:spPr>
        <p:txBody>
          <a:bodyPr vert="horz" lIns="0" tIns="0"/>
          <a:lstStyle>
            <a:lvl1pPr marL="257156" indent="-257156" algn="just">
              <a:buClr>
                <a:srgbClr val="2C5697"/>
              </a:buClr>
              <a:buSzPct val="100000"/>
              <a:buFont typeface="Arial"/>
              <a:buChar char="•"/>
              <a:defRPr sz="1350">
                <a:solidFill>
                  <a:srgbClr val="2C5697"/>
                </a:solidFill>
                <a:latin typeface="DIN-Medium"/>
              </a:defRPr>
            </a:lvl1pPr>
            <a:lvl2pPr algn="just">
              <a:buClr>
                <a:srgbClr val="69B3E7"/>
              </a:buClr>
              <a:buFont typeface="Arial"/>
              <a:buChar char="•"/>
              <a:defRPr sz="1200" b="0" i="0">
                <a:solidFill>
                  <a:srgbClr val="69B3E7"/>
                </a:solidFill>
                <a:latin typeface="DIN-Medium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1050" b="0" i="1">
                <a:solidFill>
                  <a:srgbClr val="414141"/>
                </a:solidFill>
                <a:latin typeface="DIN-Medium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2"/>
          </p:nvPr>
        </p:nvSpPr>
        <p:spPr>
          <a:xfrm>
            <a:off x="457200" y="357504"/>
            <a:ext cx="8229600" cy="400050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1800" baseline="0">
                <a:solidFill>
                  <a:srgbClr val="2C5697"/>
                </a:solidFill>
                <a:latin typeface="DIN-Medium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A3A91C8-FC6D-4E03-822B-0417B5E22A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624387"/>
            <a:ext cx="719138" cy="539354"/>
          </a:xfrm>
        </p:spPr>
        <p:txBody>
          <a:bodyPr lIns="0" tIns="0" rIns="0" bIns="0"/>
          <a:lstStyle>
            <a:lvl1pPr algn="ctr">
              <a:defRPr sz="600">
                <a:solidFill>
                  <a:srgbClr val="69B3E7"/>
                </a:solidFill>
              </a:defRPr>
            </a:lvl1pPr>
          </a:lstStyle>
          <a:p>
            <a:pPr>
              <a:defRPr/>
            </a:pPr>
            <a:r>
              <a:rPr lang="fr-FR" dirty="0"/>
              <a:t>Page </a:t>
            </a:r>
            <a:fld id="{D20A5AC7-8B24-46F0-A92E-D638185769D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05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7">
            <a:extLst>
              <a:ext uri="{FF2B5EF4-FFF2-40B4-BE49-F238E27FC236}">
                <a16:creationId xmlns:a16="http://schemas.microsoft.com/office/drawing/2014/main" id="{A15D5983-166B-44BD-85EA-695376E1A545}"/>
              </a:ext>
            </a:extLst>
          </p:cNvPr>
          <p:cNvCxnSpPr/>
          <p:nvPr userDrawn="1"/>
        </p:nvCxnSpPr>
        <p:spPr>
          <a:xfrm>
            <a:off x="457200" y="757238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457200" y="951570"/>
            <a:ext cx="8077200" cy="3448980"/>
          </a:xfrm>
          <a:prstGeom prst="rect">
            <a:avLst/>
          </a:prstGeom>
        </p:spPr>
        <p:txBody>
          <a:bodyPr vert="horz" lIns="0" tIns="0"/>
          <a:lstStyle>
            <a:lvl1pPr marL="257150" indent="-257150" algn="just">
              <a:buClr>
                <a:srgbClr val="2C5697"/>
              </a:buClr>
              <a:buSzPct val="100000"/>
              <a:buFont typeface="Arial"/>
              <a:buChar char="•"/>
              <a:defRPr sz="1350">
                <a:solidFill>
                  <a:srgbClr val="2C5697"/>
                </a:solidFill>
                <a:latin typeface="DIN-Medium"/>
              </a:defRPr>
            </a:lvl1pPr>
            <a:lvl2pPr algn="just">
              <a:buClr>
                <a:srgbClr val="69B3E7"/>
              </a:buClr>
              <a:buFont typeface="Arial"/>
              <a:buChar char="•"/>
              <a:defRPr sz="1200" b="0" i="0">
                <a:solidFill>
                  <a:srgbClr val="69B3E7"/>
                </a:solidFill>
                <a:latin typeface="DIN-Medium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1050" b="0" i="1">
                <a:solidFill>
                  <a:srgbClr val="414141"/>
                </a:solidFill>
                <a:latin typeface="DIN-Medium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2"/>
          </p:nvPr>
        </p:nvSpPr>
        <p:spPr>
          <a:xfrm>
            <a:off x="457200" y="357504"/>
            <a:ext cx="8229600" cy="400050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1800" baseline="0">
                <a:solidFill>
                  <a:srgbClr val="2C5697"/>
                </a:solidFill>
                <a:latin typeface="DIN-Medium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D6B10A1-2E69-46E5-861B-517F81B390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75998" y="4624387"/>
            <a:ext cx="719138" cy="539354"/>
          </a:xfrm>
        </p:spPr>
        <p:txBody>
          <a:bodyPr lIns="0" tIns="0" rIns="0" bIns="0"/>
          <a:lstStyle>
            <a:lvl1pPr algn="ctr">
              <a:defRPr sz="600">
                <a:solidFill>
                  <a:srgbClr val="69B3E7"/>
                </a:solidFill>
              </a:defRPr>
            </a:lvl1pPr>
          </a:lstStyle>
          <a:p>
            <a:pPr>
              <a:defRPr/>
            </a:pPr>
            <a:r>
              <a:rPr lang="fr-FR" dirty="0"/>
              <a:t>Page </a:t>
            </a:r>
            <a:fld id="{58520684-CA1D-46A0-9F1D-02A7A5B03B2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10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457200" y="4570809"/>
            <a:ext cx="8229600" cy="1191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2915816" y="2193708"/>
            <a:ext cx="0" cy="882098"/>
          </a:xfrm>
          <a:prstGeom prst="line">
            <a:avLst/>
          </a:prstGeom>
          <a:ln w="254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18"/>
          <p:cNvSpPr>
            <a:spLocks noGrp="1"/>
          </p:cNvSpPr>
          <p:nvPr>
            <p:ph sz="quarter" idx="13" hasCustomPrompt="1"/>
          </p:nvPr>
        </p:nvSpPr>
        <p:spPr>
          <a:xfrm>
            <a:off x="772890" y="2079109"/>
            <a:ext cx="1800200" cy="1292662"/>
          </a:xfrm>
          <a:custGeom>
            <a:avLst/>
            <a:gdLst>
              <a:gd name="connsiteX0" fmla="*/ 0 w 2209800"/>
              <a:gd name="connsiteY0" fmla="*/ 0 h 1569660"/>
              <a:gd name="connsiteX1" fmla="*/ 2209800 w 2209800"/>
              <a:gd name="connsiteY1" fmla="*/ 0 h 1569660"/>
              <a:gd name="connsiteX2" fmla="*/ 2209800 w 2209800"/>
              <a:gd name="connsiteY2" fmla="*/ 1569660 h 1569660"/>
              <a:gd name="connsiteX3" fmla="*/ 0 w 2209800"/>
              <a:gd name="connsiteY3" fmla="*/ 1569660 h 1569660"/>
              <a:gd name="connsiteX4" fmla="*/ 0 w 220980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69660">
                <a:moveTo>
                  <a:pt x="0" y="0"/>
                </a:moveTo>
                <a:lnTo>
                  <a:pt x="2209800" y="0"/>
                </a:lnTo>
                <a:lnTo>
                  <a:pt x="2209800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anchor="t" anchorCtr="0">
            <a:sp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9600" kern="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5" name="Titre 15"/>
          <p:cNvSpPr>
            <a:spLocks noGrp="1"/>
          </p:cNvSpPr>
          <p:nvPr>
            <p:ph type="title" hasCustomPrompt="1"/>
          </p:nvPr>
        </p:nvSpPr>
        <p:spPr>
          <a:xfrm>
            <a:off x="3481536" y="2067694"/>
            <a:ext cx="4690864" cy="571500"/>
          </a:xfrm>
          <a:prstGeom prst="rect">
            <a:avLst/>
          </a:prstGeom>
        </p:spPr>
        <p:txBody>
          <a:bodyPr vert="horz" lIns="0" tIns="0"/>
          <a:lstStyle>
            <a:lvl1pPr algn="l">
              <a:defRPr sz="3600" b="1" i="0">
                <a:solidFill>
                  <a:srgbClr val="2C5697"/>
                </a:solidFill>
                <a:latin typeface="DIN 2014 Bold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GB" noProof="0" dirty="0"/>
              <a:t>Title of the chapter</a:t>
            </a:r>
          </a:p>
        </p:txBody>
      </p:sp>
      <p:sp>
        <p:nvSpPr>
          <p:cNvPr id="18" name="Espace réservé du contenu 11"/>
          <p:cNvSpPr>
            <a:spLocks noGrp="1"/>
          </p:cNvSpPr>
          <p:nvPr>
            <p:ph sz="quarter" idx="14" hasCustomPrompt="1"/>
          </p:nvPr>
        </p:nvSpPr>
        <p:spPr>
          <a:xfrm>
            <a:off x="3481536" y="2643758"/>
            <a:ext cx="4690864" cy="261610"/>
          </a:xfrm>
          <a:prstGeom prst="rect">
            <a:avLst/>
          </a:prstGeom>
        </p:spPr>
        <p:txBody>
          <a:bodyPr vert="horz" wrap="square" lIns="0" tIns="0" numCol="1" spcCol="720000">
            <a:spAutoFit/>
          </a:bodyPr>
          <a:lstStyle>
            <a:lvl1pPr marL="0" indent="0">
              <a:spcBef>
                <a:spcPts val="0"/>
              </a:spcBef>
              <a:buClrTx/>
              <a:buFontTx/>
              <a:buNone/>
              <a:defRPr sz="1400" baseline="0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  <a:lvl2pPr>
              <a:buFont typeface="Arial"/>
              <a:buChar char="•"/>
              <a:defRPr sz="1400">
                <a:solidFill>
                  <a:schemeClr val="accent2"/>
                </a:solidFill>
              </a:defRPr>
            </a:lvl2pPr>
            <a:lvl3pPr>
              <a:buFont typeface="Courier New"/>
              <a:buChar char="o"/>
              <a:defRPr sz="1300" i="1">
                <a:solidFill>
                  <a:schemeClr val="accent2"/>
                </a:solidFill>
              </a:defRPr>
            </a:lvl3pPr>
          </a:lstStyle>
          <a:p>
            <a:pPr lvl="0"/>
            <a:r>
              <a:rPr lang="en-GB" noProof="0" dirty="0"/>
              <a:t>Short description of the document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75556" y="4570556"/>
            <a:ext cx="720000" cy="57294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r>
              <a:rPr lang="en-GB" noProof="0" dirty="0"/>
              <a:t>Page </a:t>
            </a:r>
            <a:fld id="{EFDF59B0-2CA2-114C-96CF-9B85C447F12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Espace réservé du contenu 11"/>
          <p:cNvSpPr>
            <a:spLocks noGrp="1"/>
          </p:cNvSpPr>
          <p:nvPr>
            <p:ph sz="quarter" idx="15" hasCustomPrompt="1"/>
          </p:nvPr>
        </p:nvSpPr>
        <p:spPr>
          <a:xfrm>
            <a:off x="1475661" y="1869673"/>
            <a:ext cx="1117541" cy="184666"/>
          </a:xfrm>
          <a:prstGeom prst="rect">
            <a:avLst/>
          </a:prstGeom>
        </p:spPr>
        <p:txBody>
          <a:bodyPr vert="horz" wrap="square" lIns="0" tIns="0" rIns="144000" bIns="0" numCol="1" spcCol="720000">
            <a:spAutoFit/>
          </a:bodyPr>
          <a:lstStyle>
            <a:lvl1pPr marL="0" indent="0" algn="r">
              <a:spcBef>
                <a:spcPts val="0"/>
              </a:spcBef>
              <a:buClrTx/>
              <a:buFontTx/>
              <a:buNone/>
              <a:defRPr sz="1200" b="0" i="1" baseline="0">
                <a:solidFill>
                  <a:srgbClr val="A0A0A0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  <a:lvl2pPr>
              <a:buFont typeface="Arial"/>
              <a:buChar char="•"/>
              <a:defRPr sz="1400">
                <a:solidFill>
                  <a:schemeClr val="accent2"/>
                </a:solidFill>
              </a:defRPr>
            </a:lvl2pPr>
            <a:lvl3pPr>
              <a:buFont typeface="Courier New"/>
              <a:buChar char="o"/>
              <a:defRPr sz="1300" i="1">
                <a:solidFill>
                  <a:schemeClr val="accent2"/>
                </a:solidFill>
              </a:defRPr>
            </a:lvl3pPr>
          </a:lstStyle>
          <a:p>
            <a:pPr lvl="0"/>
            <a:r>
              <a:rPr lang="en-GB" noProof="0" dirty="0"/>
              <a:t>Chapter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 userDrawn="1"/>
        </p:nvCxnSpPr>
        <p:spPr>
          <a:xfrm>
            <a:off x="457200" y="4570809"/>
            <a:ext cx="8229600" cy="1191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75556" y="458747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width_text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15988"/>
            <a:ext cx="8229600" cy="238527"/>
          </a:xfrm>
          <a:prstGeom prst="rect">
            <a:avLst/>
          </a:prstGeom>
        </p:spPr>
        <p:txBody>
          <a:bodyPr vert="horz" wrap="square" lIns="0" tIns="0" numCol="1" spcCol="360000">
            <a:spAutoFit/>
          </a:bodyPr>
          <a:lstStyle>
            <a:lvl1pPr marL="0" indent="0" algn="just">
              <a:lnSpc>
                <a:spcPts val="1500"/>
              </a:lnSpc>
              <a:spcBef>
                <a:spcPts val="0"/>
              </a:spcBef>
              <a:buClrTx/>
              <a:buFontTx/>
              <a:buNone/>
              <a:defRPr sz="1200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  <a:lvl2pPr>
              <a:buFont typeface="Arial"/>
              <a:buChar char="•"/>
              <a:defRPr sz="1400">
                <a:solidFill>
                  <a:schemeClr val="accent2"/>
                </a:solidFill>
              </a:defRPr>
            </a:lvl2pPr>
            <a:lvl3pPr>
              <a:buFont typeface="Courier New"/>
              <a:buChar char="o"/>
              <a:defRPr sz="1300" i="1">
                <a:solidFill>
                  <a:schemeClr val="accent2"/>
                </a:solidFill>
              </a:defRPr>
            </a:lvl3pPr>
          </a:lstStyle>
          <a:p>
            <a:pPr lvl="0"/>
            <a:r>
              <a:rPr lang="en-GB" noProof="0" dirty="0"/>
              <a:t>Full width text area</a:t>
            </a:r>
          </a:p>
        </p:txBody>
      </p:sp>
      <p:sp>
        <p:nvSpPr>
          <p:cNvPr id="17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457200" y="114300"/>
            <a:ext cx="2667000" cy="22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900" b="0" i="1" u="none" baseline="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Chapter 01</a:t>
            </a:r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457200" y="303498"/>
            <a:ext cx="8229600" cy="324036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2400" b="0" i="0" baseline="0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  <a:cs typeface="DIN 2014" panose="020B0504020202020204" pitchFamily="34" charset="77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75556" y="458747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46F16CFF-037A-4D76-80E8-1992B945732E}"/>
              </a:ext>
            </a:extLst>
          </p:cNvPr>
          <p:cNvCxnSpPr/>
          <p:nvPr userDrawn="1"/>
        </p:nvCxnSpPr>
        <p:spPr>
          <a:xfrm>
            <a:off x="457200" y="699542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E96F-2072-4FFD-BAAB-3D8CC34E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03681A-32AB-4E6F-87F7-F3FE06E26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Page </a:t>
            </a:r>
            <a:fld id="{EFDF59B0-2CA2-114C-96CF-9B85C447F1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62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07789"/>
            <a:ext cx="9144000" cy="3489629"/>
          </a:xfrm>
          <a:prstGeom prst="rect">
            <a:avLst/>
          </a:prstGeom>
          <a:gradFill flip="none" rotWithShape="1">
            <a:gsLst>
              <a:gs pos="50000">
                <a:srgbClr val="69B3E7"/>
              </a:gs>
              <a:gs pos="100000">
                <a:srgbClr val="2C569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932318"/>
            <a:ext cx="2602632" cy="1351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500"/>
              </a:lnSpc>
              <a:defRPr sz="3000" b="1" i="0" kern="0" spc="0" baseline="0">
                <a:solidFill>
                  <a:schemeClr val="bg1"/>
                </a:solidFill>
                <a:latin typeface="DIN 2014 Bold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en-GB" noProof="0" dirty="0"/>
              <a:t>THANK YOU</a:t>
            </a:r>
            <a:br>
              <a:rPr lang="en-GB" noProof="0" dirty="0"/>
            </a:br>
            <a:r>
              <a:rPr lang="en-GB" noProof="0" dirty="0"/>
              <a:t>FOR YOUR</a:t>
            </a:r>
            <a:br>
              <a:rPr lang="en-GB" noProof="0" dirty="0"/>
            </a:br>
            <a:r>
              <a:rPr lang="en-GB" noProof="0" dirty="0"/>
              <a:t>ATTENTION</a:t>
            </a:r>
          </a:p>
        </p:txBody>
      </p:sp>
      <p:sp>
        <p:nvSpPr>
          <p:cNvPr id="30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5004048" y="1203598"/>
            <a:ext cx="4103042" cy="504839"/>
          </a:xfrm>
          <a:prstGeom prst="rect">
            <a:avLst/>
          </a:prstGeom>
        </p:spPr>
        <p:txBody>
          <a:bodyPr vert="horz" lIns="0" tIns="0" rIns="0"/>
          <a:lstStyle>
            <a:lvl1pPr algn="l">
              <a:buNone/>
              <a:defRPr sz="1400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This document was presented </a:t>
            </a:r>
          </a:p>
          <a:p>
            <a:pPr lvl="0"/>
            <a:r>
              <a:rPr lang="en-GB" noProof="0" dirty="0"/>
              <a:t>by Author name</a:t>
            </a:r>
          </a:p>
        </p:txBody>
      </p:sp>
      <p:sp>
        <p:nvSpPr>
          <p:cNvPr id="31" name="Espace réservé du contenu 18"/>
          <p:cNvSpPr>
            <a:spLocks noGrp="1"/>
          </p:cNvSpPr>
          <p:nvPr>
            <p:ph sz="quarter" idx="16" hasCustomPrompt="1"/>
          </p:nvPr>
        </p:nvSpPr>
        <p:spPr>
          <a:xfrm>
            <a:off x="5004048" y="1708438"/>
            <a:ext cx="4103042" cy="249653"/>
          </a:xfrm>
          <a:prstGeom prst="rect">
            <a:avLst/>
          </a:prstGeom>
        </p:spPr>
        <p:txBody>
          <a:bodyPr vert="horz" lIns="0" tIns="0" rIns="0"/>
          <a:lstStyle>
            <a:lvl1pPr algn="l">
              <a:buNone/>
              <a:defRPr sz="1400" b="0" i="1" baseline="0">
                <a:solidFill>
                  <a:schemeClr val="bg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 err="1"/>
              <a:t>email@fuelseurope.eu</a:t>
            </a:r>
            <a:endParaRPr lang="en-GB" noProof="0" dirty="0"/>
          </a:p>
        </p:txBody>
      </p:sp>
      <p:sp>
        <p:nvSpPr>
          <p:cNvPr id="32" name="ZoneTexte 31"/>
          <p:cNvSpPr txBox="1"/>
          <p:nvPr userDrawn="1"/>
        </p:nvSpPr>
        <p:spPr>
          <a:xfrm>
            <a:off x="539552" y="3759885"/>
            <a:ext cx="2602632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strike="noStrike" kern="1100" baseline="0" noProof="0" dirty="0" err="1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  <a:cs typeface="DIN-Medium"/>
              </a:rPr>
              <a:t>FuelsEurope</a:t>
            </a:r>
            <a:endParaRPr lang="en-GB" sz="1000" b="0" i="0" strike="noStrike" kern="1100" baseline="0" noProof="0" dirty="0">
              <a:solidFill>
                <a:srgbClr val="2C5697"/>
              </a:solidFill>
              <a:latin typeface="DIN 2014" panose="020B0504020202020204" pitchFamily="34" charset="77"/>
              <a:ea typeface="DIN 2014" panose="020B0504020202020204" pitchFamily="34" charset="77"/>
              <a:cs typeface="DIN-Medium"/>
            </a:endParaRPr>
          </a:p>
          <a:p>
            <a:pPr marL="0" marR="0" indent="0" algn="l" defTabSz="457189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165, Boulevard du </a:t>
            </a:r>
            <a:r>
              <a:rPr lang="en-GB" sz="1000" strike="noStrike" kern="1100" baseline="0" noProof="0" dirty="0" err="1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Souverain</a:t>
            </a:r>
            <a:r>
              <a:rPr lang="en-GB" sz="1000" strike="noStrike" kern="1100" baseline="0" noProof="0" dirty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</a:t>
            </a:r>
          </a:p>
          <a:p>
            <a:pPr marL="0" marR="0" indent="0" algn="l" defTabSz="457189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1160 Brussels - Belgium</a:t>
            </a:r>
          </a:p>
          <a:p>
            <a:pPr marL="0" marR="0" indent="0" algn="l" defTabSz="457189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T: +32 2 566 91 00</a:t>
            </a:r>
          </a:p>
        </p:txBody>
      </p:sp>
      <p:cxnSp>
        <p:nvCxnSpPr>
          <p:cNvPr id="33" name="Connecteur droit 32"/>
          <p:cNvCxnSpPr/>
          <p:nvPr userDrawn="1"/>
        </p:nvCxnSpPr>
        <p:spPr>
          <a:xfrm>
            <a:off x="3707904" y="1046113"/>
            <a:ext cx="0" cy="1093589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01011"/>
            <a:ext cx="243155" cy="24315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00251"/>
            <a:ext cx="243155" cy="24315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01771"/>
            <a:ext cx="243155" cy="24315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02530"/>
            <a:ext cx="274762" cy="274762"/>
          </a:xfrm>
          <a:prstGeom prst="rect">
            <a:avLst/>
          </a:prstGeom>
        </p:spPr>
      </p:pic>
      <p:sp>
        <p:nvSpPr>
          <p:cNvPr id="38" name="ZoneTexte 37"/>
          <p:cNvSpPr txBox="1"/>
          <p:nvPr userDrawn="1"/>
        </p:nvSpPr>
        <p:spPr>
          <a:xfrm>
            <a:off x="5402556" y="3832060"/>
            <a:ext cx="2602632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  <a:cs typeface="Arial" charset="0"/>
              </a:rPr>
              <a:t>@</a:t>
            </a:r>
            <a:r>
              <a:rPr lang="en-GB" sz="1000" strike="noStrike" kern="1100" baseline="0" noProof="0" dirty="0" err="1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FuelsEurope</a:t>
            </a:r>
            <a:endParaRPr lang="en-GB" sz="1000" strike="noStrike" kern="1100" baseline="0" noProof="0" dirty="0">
              <a:solidFill>
                <a:srgbClr val="69B3E7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9" name="ZoneTexte 38"/>
          <p:cNvSpPr txBox="1"/>
          <p:nvPr userDrawn="1"/>
        </p:nvSpPr>
        <p:spPr>
          <a:xfrm>
            <a:off x="5390983" y="4132820"/>
            <a:ext cx="2602632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 err="1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FuelsEurope</a:t>
            </a:r>
            <a:endParaRPr lang="en-GB" sz="1000" strike="noStrike" kern="1100" baseline="0" noProof="0" dirty="0">
              <a:solidFill>
                <a:srgbClr val="69B3E7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5390983" y="4433580"/>
            <a:ext cx="2602632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 err="1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FuelsEurope</a:t>
            </a:r>
            <a:endParaRPr lang="en-GB" sz="1000" strike="noStrike" kern="1100" baseline="0" noProof="0" dirty="0">
              <a:solidFill>
                <a:srgbClr val="69B3E7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5402556" y="4750143"/>
            <a:ext cx="2602632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strike="noStrike" kern="1100" baseline="0" noProof="0" dirty="0" err="1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www.fuelseurope.eu</a:t>
            </a:r>
            <a:endParaRPr lang="en-GB" sz="1000" strike="noStrike" kern="1100" baseline="0" noProof="0" dirty="0">
              <a:solidFill>
                <a:srgbClr val="69B3E7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15566"/>
            <a:ext cx="8229600" cy="3484986"/>
          </a:xfrm>
          <a:prstGeom prst="rect">
            <a:avLst/>
          </a:prstGeom>
        </p:spPr>
        <p:txBody>
          <a:bodyPr vert="horz" lIns="0" tIns="0"/>
          <a:lstStyle>
            <a:lvl1pPr marL="342891" indent="-342891" algn="just">
              <a:buClr>
                <a:srgbClr val="2C5697"/>
              </a:buClr>
              <a:buSzPct val="100000"/>
              <a:buFont typeface="Arial"/>
              <a:buChar char="•"/>
              <a:defRPr sz="1400">
                <a:solidFill>
                  <a:srgbClr val="2C5697"/>
                </a:solidFill>
                <a:latin typeface="DIN-Medium"/>
              </a:defRPr>
            </a:lvl1pPr>
            <a:lvl2pPr algn="just">
              <a:buClr>
                <a:srgbClr val="0070C0"/>
              </a:buClr>
              <a:buFont typeface="Arial"/>
              <a:buChar char="•"/>
              <a:defRPr sz="1200" b="0" i="0">
                <a:solidFill>
                  <a:srgbClr val="0070C0"/>
                </a:solidFill>
                <a:latin typeface="DIN-Medium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1200" b="0" i="1">
                <a:solidFill>
                  <a:srgbClr val="414141"/>
                </a:solidFill>
                <a:latin typeface="DIN-Medium"/>
              </a:defRPr>
            </a:lvl3pPr>
          </a:lstStyle>
          <a:p>
            <a:pPr lvl="0"/>
            <a:r>
              <a:rPr lang="en-GB" noProof="0" dirty="0"/>
              <a:t>Subtitle of the page</a:t>
            </a:r>
          </a:p>
          <a:p>
            <a:pPr lvl="1"/>
            <a:r>
              <a:rPr lang="en-GB" noProof="0" dirty="0"/>
              <a:t>Second title level</a:t>
            </a:r>
          </a:p>
          <a:p>
            <a:pPr lvl="2"/>
            <a:r>
              <a:rPr lang="en-GB" noProof="0" dirty="0"/>
              <a:t>Third title level</a:t>
            </a:r>
          </a:p>
        </p:txBody>
      </p:sp>
      <p:sp>
        <p:nvSpPr>
          <p:cNvPr id="20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457200" y="303498"/>
            <a:ext cx="8229600" cy="324036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2400" baseline="0">
                <a:solidFill>
                  <a:srgbClr val="414141"/>
                </a:solidFill>
                <a:latin typeface="DIN-Medium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57200" y="699542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457200" y="114300"/>
            <a:ext cx="2667000" cy="22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900" b="0" i="1" u="none" baseline="0">
                <a:solidFill>
                  <a:srgbClr val="69B3E7"/>
                </a:solidFill>
                <a:latin typeface="DIN-Medium"/>
              </a:defRPr>
            </a:lvl1pPr>
          </a:lstStyle>
          <a:p>
            <a:pPr lvl="0"/>
            <a:r>
              <a:rPr lang="en-GB" noProof="0" dirty="0"/>
              <a:t>Chapter 01</a:t>
            </a:r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75556" y="458747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r>
              <a:rPr lang="en-GB" noProof="0" dirty="0"/>
              <a:t>Page </a:t>
            </a:r>
            <a:fld id="{EFDF59B0-2CA2-114C-96CF-9B85C447F128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360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 userDrawn="1"/>
        </p:nvCxnSpPr>
        <p:spPr>
          <a:xfrm>
            <a:off x="457200" y="4570809"/>
            <a:ext cx="8229600" cy="1191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15566"/>
            <a:ext cx="8077200" cy="3484986"/>
          </a:xfrm>
          <a:prstGeom prst="rect">
            <a:avLst/>
          </a:prstGeom>
        </p:spPr>
        <p:txBody>
          <a:bodyPr vert="horz" lIns="0" tIns="0"/>
          <a:lstStyle>
            <a:lvl1pPr marL="342891" indent="-342891" algn="just">
              <a:buClr>
                <a:srgbClr val="2C5697"/>
              </a:buClr>
              <a:buSzPct val="100000"/>
              <a:buFont typeface="Arial"/>
              <a:buChar char="•"/>
              <a:defRPr sz="140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  <a:lvl2pPr algn="just">
              <a:buClr>
                <a:srgbClr val="69B3E7"/>
              </a:buClr>
              <a:buFont typeface="Arial"/>
              <a:buChar char="•"/>
              <a:defRPr sz="1200" b="0" i="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2pPr>
            <a:lvl3pPr algn="just">
              <a:buClr>
                <a:srgbClr val="414141"/>
              </a:buClr>
              <a:buFont typeface="Arial"/>
              <a:buChar char="•"/>
              <a:defRPr sz="1200" b="0" i="1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3pPr>
          </a:lstStyle>
          <a:p>
            <a:pPr lvl="0"/>
            <a:r>
              <a:rPr lang="en-GB" noProof="0" dirty="0" err="1"/>
              <a:t>Subtile</a:t>
            </a:r>
            <a:r>
              <a:rPr lang="en-GB" noProof="0" dirty="0"/>
              <a:t> of the page</a:t>
            </a:r>
          </a:p>
          <a:p>
            <a:pPr lvl="1"/>
            <a:r>
              <a:rPr lang="en-GB" noProof="0" dirty="0"/>
              <a:t>Second title level</a:t>
            </a:r>
          </a:p>
          <a:p>
            <a:pPr lvl="2"/>
            <a:r>
              <a:rPr lang="en-GB" noProof="0" dirty="0"/>
              <a:t>Third title level</a:t>
            </a:r>
          </a:p>
        </p:txBody>
      </p:sp>
      <p:sp>
        <p:nvSpPr>
          <p:cNvPr id="20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457200" y="303498"/>
            <a:ext cx="8229600" cy="324036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2400" baseline="0">
                <a:solidFill>
                  <a:srgbClr val="414141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57200" y="699542"/>
            <a:ext cx="8229600" cy="0"/>
          </a:xfrm>
          <a:prstGeom prst="line">
            <a:avLst/>
          </a:prstGeom>
          <a:ln w="12700" cmpd="sng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14"/>
          <p:cNvSpPr>
            <a:spLocks noGrp="1"/>
          </p:cNvSpPr>
          <p:nvPr>
            <p:ph sz="quarter" idx="11" hasCustomPrompt="1"/>
          </p:nvPr>
        </p:nvSpPr>
        <p:spPr>
          <a:xfrm>
            <a:off x="457200" y="114300"/>
            <a:ext cx="2667000" cy="22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900" b="0" i="1" u="none" baseline="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lvl="0"/>
            <a:r>
              <a:rPr lang="en-GB" noProof="0" dirty="0"/>
              <a:t>Chapter 01</a:t>
            </a:r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75556" y="4587477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69B3E7"/>
                </a:solidFill>
              </a:defRPr>
            </a:lvl1pPr>
          </a:lstStyle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18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B3E7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r>
              <a:rPr lang="fr-FR" dirty="0"/>
              <a:t>Page </a:t>
            </a:r>
            <a:fld id="{EFDF59B0-2CA2-114C-96CF-9B85C447F128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0461CE3B-6713-70DB-FDD8-971455150E3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4580" y="4687095"/>
            <a:ext cx="1306488" cy="3153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51" r:id="rId3"/>
    <p:sldLayoutId id="2147483652" r:id="rId4"/>
    <p:sldLayoutId id="2147483653" r:id="rId5"/>
    <p:sldLayoutId id="2147483695" r:id="rId6"/>
    <p:sldLayoutId id="2147483696" r:id="rId7"/>
    <p:sldLayoutId id="2147483699" r:id="rId8"/>
    <p:sldLayoutId id="2147483700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8068B-0919-43C6-A7F6-CDEA898E6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69B3E7"/>
                </a:solidFill>
                <a:latin typeface="DIN-Medium"/>
              </a:defRPr>
            </a:lvl1pPr>
          </a:lstStyle>
          <a:p>
            <a:pPr defTabSz="342892">
              <a:defRPr/>
            </a:pPr>
            <a:r>
              <a:rPr lang="fr-FR"/>
              <a:t>Page 1</a:t>
            </a:r>
            <a:endParaRPr lang="fr-FR" dirty="0"/>
          </a:p>
        </p:txBody>
      </p:sp>
      <p:pic>
        <p:nvPicPr>
          <p:cNvPr id="2051" name="Image 4">
            <a:extLst>
              <a:ext uri="{FF2B5EF4-FFF2-40B4-BE49-F238E27FC236}">
                <a16:creationId xmlns:a16="http://schemas.microsoft.com/office/drawing/2014/main" id="{140260AB-9915-4D01-B1A5-5DB6741F4B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2"/>
          <a:stretch>
            <a:fillRect/>
          </a:stretch>
        </p:blipFill>
        <p:spPr bwMode="auto">
          <a:xfrm>
            <a:off x="395288" y="4637486"/>
            <a:ext cx="1512094" cy="3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1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ctr" defTabSz="455999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99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2pPr>
      <a:lvl3pPr algn="ctr" defTabSz="45599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3pPr>
      <a:lvl4pPr algn="ctr" defTabSz="45599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4pPr>
      <a:lvl5pPr algn="ctr" defTabSz="455999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5pPr>
      <a:lvl6pPr marL="342892" algn="ctr" defTabSz="455999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6pPr>
      <a:lvl7pPr marL="685783" algn="ctr" defTabSz="455999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7pPr>
      <a:lvl8pPr marL="1028675" algn="ctr" defTabSz="455999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8pPr>
      <a:lvl9pPr marL="1371566" algn="ctr" defTabSz="455999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702" indent="-341702" algn="l" defTabSz="45599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1742" indent="-284553" algn="l" defTabSz="45599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81" indent="-227405" algn="l" defTabSz="45599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70" indent="-227405" algn="l" defTabSz="45599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9" indent="-227405" algn="l" defTabSz="45599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manuela.sardellitti@fuelseurope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ctrTitle"/>
          </p:nvPr>
        </p:nvSpPr>
        <p:spPr>
          <a:xfrm>
            <a:off x="4131096" y="1449642"/>
            <a:ext cx="4761384" cy="112210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sz="2800" dirty="0"/>
              <a:t>The fuel manufacturing industry: a strategic asset that the EU cannot afford to lose</a:t>
            </a:r>
            <a:br>
              <a:rPr lang="en-GB" sz="2800" dirty="0"/>
            </a:br>
            <a:endParaRPr lang="en-GB" sz="2800" noProof="0" dirty="0"/>
          </a:p>
        </p:txBody>
      </p:sp>
      <p:sp>
        <p:nvSpPr>
          <p:cNvPr id="6" name="Espace réservé du contenu 17">
            <a:extLst>
              <a:ext uri="{FF2B5EF4-FFF2-40B4-BE49-F238E27FC236}">
                <a16:creationId xmlns:a16="http://schemas.microsoft.com/office/drawing/2014/main" id="{4DE17151-EE12-4BF5-8F95-BEAB42868CCE}"/>
              </a:ext>
            </a:extLst>
          </p:cNvPr>
          <p:cNvSpPr txBox="1">
            <a:spLocks/>
          </p:cNvSpPr>
          <p:nvPr/>
        </p:nvSpPr>
        <p:spPr>
          <a:xfrm>
            <a:off x="251520" y="1851670"/>
            <a:ext cx="3053680" cy="2857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Emanuela Sardellitti</a:t>
            </a:r>
          </a:p>
        </p:txBody>
      </p:sp>
      <p:sp>
        <p:nvSpPr>
          <p:cNvPr id="7" name="Espace réservé du contenu 9">
            <a:extLst>
              <a:ext uri="{FF2B5EF4-FFF2-40B4-BE49-F238E27FC236}">
                <a16:creationId xmlns:a16="http://schemas.microsoft.com/office/drawing/2014/main" id="{39EE09F1-D8B8-46EC-8A8E-F941B4A7B079}"/>
              </a:ext>
            </a:extLst>
          </p:cNvPr>
          <p:cNvSpPr txBox="1">
            <a:spLocks/>
          </p:cNvSpPr>
          <p:nvPr/>
        </p:nvSpPr>
        <p:spPr>
          <a:xfrm>
            <a:off x="251520" y="2156842"/>
            <a:ext cx="3053680" cy="3429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latinLnBrk="0" hangingPunct="1">
              <a:spcBef>
                <a:spcPct val="20000"/>
              </a:spcBef>
              <a:buFont typeface="Arial"/>
              <a:buNone/>
              <a:defRPr sz="1800" b="0" i="1" kern="1200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Advocacy Strategy Senior Executive</a:t>
            </a:r>
          </a:p>
        </p:txBody>
      </p:sp>
      <p:sp>
        <p:nvSpPr>
          <p:cNvPr id="2" name="Espace réservé du contenu 9">
            <a:extLst>
              <a:ext uri="{FF2B5EF4-FFF2-40B4-BE49-F238E27FC236}">
                <a16:creationId xmlns:a16="http://schemas.microsoft.com/office/drawing/2014/main" id="{C5E4B17E-D8E6-64E8-8171-E7EDC32ADD1B}"/>
              </a:ext>
            </a:extLst>
          </p:cNvPr>
          <p:cNvSpPr txBox="1">
            <a:spLocks/>
          </p:cNvSpPr>
          <p:nvPr/>
        </p:nvSpPr>
        <p:spPr>
          <a:xfrm>
            <a:off x="107504" y="3741018"/>
            <a:ext cx="4536504" cy="486916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latinLnBrk="0" hangingPunct="1">
              <a:spcBef>
                <a:spcPct val="20000"/>
              </a:spcBef>
              <a:buFont typeface="Arial"/>
              <a:buNone/>
              <a:defRPr sz="1800" b="0" i="1" kern="1200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600" dirty="0"/>
              <a:t>22 – 23 April 2026 </a:t>
            </a:r>
          </a:p>
          <a:p>
            <a:pPr algn="l">
              <a:spcBef>
                <a:spcPts val="0"/>
              </a:spcBef>
            </a:pPr>
            <a:r>
              <a:rPr lang="en-GB" sz="1600" dirty="0"/>
              <a:t>Clean Energy &amp; Mobility Summit 2026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pi_card_4">
            <a:extLst>
              <a:ext uri="{FF2B5EF4-FFF2-40B4-BE49-F238E27FC236}">
                <a16:creationId xmlns:a16="http://schemas.microsoft.com/office/drawing/2014/main" id="{6E93695E-F9F6-4BFE-931C-8C9DFB2E77C6}"/>
              </a:ext>
            </a:extLst>
          </p:cNvPr>
          <p:cNvSpPr/>
          <p:nvPr/>
        </p:nvSpPr>
        <p:spPr>
          <a:xfrm>
            <a:off x="203078" y="4528046"/>
            <a:ext cx="2185116" cy="56959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5E7EB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4" name="kpi_card_3">
            <a:extLst>
              <a:ext uri="{FF2B5EF4-FFF2-40B4-BE49-F238E27FC236}">
                <a16:creationId xmlns:a16="http://schemas.microsoft.com/office/drawing/2014/main" id="{0C4C22CE-33CA-4317-922D-E578C0352892}"/>
              </a:ext>
            </a:extLst>
          </p:cNvPr>
          <p:cNvSpPr/>
          <p:nvPr/>
        </p:nvSpPr>
        <p:spPr>
          <a:xfrm>
            <a:off x="190600" y="3378151"/>
            <a:ext cx="2208681" cy="10922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5E7EB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2" name="kpi_card_2">
            <a:extLst>
              <a:ext uri="{FF2B5EF4-FFF2-40B4-BE49-F238E27FC236}">
                <a16:creationId xmlns:a16="http://schemas.microsoft.com/office/drawing/2014/main" id="{891DCD71-481A-4861-8F9E-4E3C8AE48695}"/>
              </a:ext>
            </a:extLst>
          </p:cNvPr>
          <p:cNvSpPr/>
          <p:nvPr/>
        </p:nvSpPr>
        <p:spPr>
          <a:xfrm>
            <a:off x="179512" y="2283718"/>
            <a:ext cx="2208681" cy="9906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5E7EB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kpi_card_1">
            <a:extLst>
              <a:ext uri="{FF2B5EF4-FFF2-40B4-BE49-F238E27FC236}">
                <a16:creationId xmlns:a16="http://schemas.microsoft.com/office/drawing/2014/main" id="{62F0FEC3-B864-4161-A87E-90446E4D9E40}"/>
              </a:ext>
            </a:extLst>
          </p:cNvPr>
          <p:cNvSpPr/>
          <p:nvPr/>
        </p:nvSpPr>
        <p:spPr>
          <a:xfrm>
            <a:off x="199727" y="879826"/>
            <a:ext cx="2208681" cy="131412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5E7EB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5326F-6E0B-8255-DEA2-A34C132F10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7867" y="879826"/>
            <a:ext cx="5359148" cy="3648220"/>
          </a:xfrm>
        </p:spPr>
        <p:txBody>
          <a:bodyPr/>
          <a:lstStyle/>
          <a:p>
            <a:pPr marL="36000">
              <a:spcBef>
                <a:spcPts val="600"/>
              </a:spcBef>
            </a:pPr>
            <a:r>
              <a:rPr lang="en-GB" sz="1800" b="1" dirty="0"/>
              <a:t>Transition in practice, not in theory </a:t>
            </a:r>
          </a:p>
          <a:p>
            <a:pPr marL="36000">
              <a:spcBef>
                <a:spcPts val="600"/>
              </a:spcBef>
            </a:pPr>
            <a:r>
              <a:rPr lang="en-GB" sz="1800" b="1" dirty="0"/>
              <a:t>No challenge to the EU long term objective, but the trajectory and its pace - enabling conditions</a:t>
            </a:r>
            <a:r>
              <a:rPr lang="en-GB" sz="1800" dirty="0"/>
              <a:t> are currently </a:t>
            </a:r>
            <a:r>
              <a:rPr lang="en-GB" sz="1800" b="1" dirty="0"/>
              <a:t>insufficient</a:t>
            </a:r>
            <a:r>
              <a:rPr lang="en-GB" sz="1800" dirty="0"/>
              <a:t>.</a:t>
            </a:r>
          </a:p>
          <a:p>
            <a:pPr marL="36000">
              <a:spcBef>
                <a:spcPts val="600"/>
              </a:spcBef>
            </a:pPr>
            <a:r>
              <a:rPr lang="en-GB" sz="1800" dirty="0"/>
              <a:t>Investments done over the past decade but beyond 2030 the transition enters a delicate phase </a:t>
            </a:r>
          </a:p>
          <a:p>
            <a:pPr marL="36000" lvl="1">
              <a:spcBef>
                <a:spcPts val="600"/>
              </a:spcBef>
            </a:pPr>
            <a:r>
              <a:rPr lang="en-GB" sz="1600" dirty="0"/>
              <a:t>Structural gaps persist: </a:t>
            </a:r>
          </a:p>
          <a:p>
            <a:pPr marL="493200" lvl="3">
              <a:spcBef>
                <a:spcPts val="600"/>
              </a:spcBef>
            </a:pPr>
            <a:r>
              <a:rPr lang="en-GB" sz="1200" i="1" dirty="0"/>
              <a:t>(WEF) only 10% of announced clean fuel capacity worldwide has reached the FID </a:t>
            </a:r>
          </a:p>
          <a:p>
            <a:pPr marL="493200" lvl="3">
              <a:spcBef>
                <a:spcPts val="600"/>
              </a:spcBef>
            </a:pPr>
            <a:r>
              <a:rPr lang="en-GB" sz="1200" i="1" dirty="0"/>
              <a:t>In EU many announced projects remain in “advance development” without FID . </a:t>
            </a:r>
          </a:p>
          <a:p>
            <a:pPr marL="36000" lvl="1">
              <a:spcBef>
                <a:spcPts val="600"/>
              </a:spcBef>
            </a:pPr>
            <a:r>
              <a:rPr lang="en-GB" sz="1600" dirty="0"/>
              <a:t>Why?</a:t>
            </a:r>
          </a:p>
          <a:p>
            <a:pPr marL="493200" lvl="3">
              <a:spcBef>
                <a:spcPts val="600"/>
              </a:spcBef>
            </a:pPr>
            <a:r>
              <a:rPr lang="en-GB" sz="1200" dirty="0"/>
              <a:t>Lack of business case – “exit decisions” most likely leading to closures and permanent loss of industrial capacity. </a:t>
            </a:r>
          </a:p>
          <a:p>
            <a:pPr marL="36000" indent="0">
              <a:spcBef>
                <a:spcPts val="600"/>
              </a:spcBef>
              <a:buNone/>
            </a:pP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96FD-2DA4-7165-FBDA-50CC6823E5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dirty="0"/>
              <a:t>Goal confirmed, not the trajectory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47CD8-4DCA-A522-B15D-A44F1481F0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74628-C1B6-E8E5-7267-679EE8833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11" name="kpi_accent_1">
            <a:extLst>
              <a:ext uri="{FF2B5EF4-FFF2-40B4-BE49-F238E27FC236}">
                <a16:creationId xmlns:a16="http://schemas.microsoft.com/office/drawing/2014/main" id="{30965F09-8E1B-4866-86F3-D46A213662BE}"/>
              </a:ext>
            </a:extLst>
          </p:cNvPr>
          <p:cNvSpPr/>
          <p:nvPr/>
        </p:nvSpPr>
        <p:spPr>
          <a:xfrm>
            <a:off x="251520" y="879826"/>
            <a:ext cx="152400" cy="1314124"/>
          </a:xfrm>
          <a:prstGeom prst="rect">
            <a:avLst/>
          </a:prstGeom>
          <a:solidFill>
            <a:srgbClr val="E79020"/>
          </a:solidFill>
          <a:ln w="0" cap="flat" cmpd="sng" algn="ctr">
            <a:solidFill>
              <a:srgbClr val="74ABCF">
                <a:shade val="95000"/>
                <a:satMod val="105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3" name="kpi_accent_2">
            <a:extLst>
              <a:ext uri="{FF2B5EF4-FFF2-40B4-BE49-F238E27FC236}">
                <a16:creationId xmlns:a16="http://schemas.microsoft.com/office/drawing/2014/main" id="{AC100FE0-1AC1-4750-AE25-A014FE43BC51}"/>
              </a:ext>
            </a:extLst>
          </p:cNvPr>
          <p:cNvSpPr/>
          <p:nvPr/>
        </p:nvSpPr>
        <p:spPr>
          <a:xfrm>
            <a:off x="251520" y="2283718"/>
            <a:ext cx="144016" cy="983872"/>
          </a:xfrm>
          <a:prstGeom prst="rect">
            <a:avLst/>
          </a:prstGeom>
          <a:solidFill>
            <a:srgbClr val="E79020"/>
          </a:solidFill>
          <a:ln w="0" cap="flat" cmpd="sng" algn="ctr">
            <a:solidFill>
              <a:srgbClr val="74ABCF">
                <a:shade val="95000"/>
                <a:satMod val="105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5" name="kpi_accent_3">
            <a:extLst>
              <a:ext uri="{FF2B5EF4-FFF2-40B4-BE49-F238E27FC236}">
                <a16:creationId xmlns:a16="http://schemas.microsoft.com/office/drawing/2014/main" id="{989AADE0-6647-444B-B600-B04C1A17E2BC}"/>
              </a:ext>
            </a:extLst>
          </p:cNvPr>
          <p:cNvSpPr/>
          <p:nvPr/>
        </p:nvSpPr>
        <p:spPr>
          <a:xfrm>
            <a:off x="251520" y="3363838"/>
            <a:ext cx="152400" cy="1092200"/>
          </a:xfrm>
          <a:prstGeom prst="rect">
            <a:avLst/>
          </a:prstGeom>
          <a:solidFill>
            <a:srgbClr val="E79020"/>
          </a:solidFill>
          <a:ln w="0" cap="flat" cmpd="sng" algn="ctr">
            <a:solidFill>
              <a:srgbClr val="74ABCF">
                <a:shade val="95000"/>
                <a:satMod val="105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D456F-D2EA-F9FF-286E-DDD82FCE5340}"/>
              </a:ext>
            </a:extLst>
          </p:cNvPr>
          <p:cNvSpPr txBox="1"/>
          <p:nvPr/>
        </p:nvSpPr>
        <p:spPr>
          <a:xfrm>
            <a:off x="284704" y="879827"/>
            <a:ext cx="1911032" cy="1241365"/>
          </a:xfrm>
          <a:prstGeom prst="rect">
            <a:avLst/>
          </a:prstGeom>
          <a:noFill/>
          <a:ln w="0">
            <a:noFill/>
          </a:ln>
        </p:spPr>
        <p:txBody>
          <a:bodyPr wrap="square" lIns="406400" tIns="127000" rIns="177800" bIns="127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E79020"/>
                </a:solidFill>
                <a:latin typeface="DIN 2014" panose="020B0504020202020204"/>
              </a:rPr>
              <a:t>4 </a:t>
            </a:r>
            <a:endParaRPr lang="en-GB" sz="600" dirty="0">
              <a:solidFill>
                <a:srgbClr val="1F2937"/>
              </a:solidFill>
              <a:latin typeface="DIN 2014" panose="020B0504020202020204"/>
            </a:endParaRPr>
          </a:p>
          <a:p>
            <a:pPr algn="ctr"/>
            <a:r>
              <a:rPr lang="en-GB" sz="1600" b="1" dirty="0">
                <a:solidFill>
                  <a:srgbClr val="E79020"/>
                </a:solidFill>
                <a:latin typeface="DIN 2014" panose="020B0504020202020204"/>
              </a:rPr>
              <a:t>million tonnes of fuels (HEFA &amp; HVO)</a:t>
            </a:r>
            <a:endParaRPr lang="en-GB" sz="1000" dirty="0">
              <a:solidFill>
                <a:srgbClr val="1F2937"/>
              </a:solidFill>
              <a:latin typeface="DIN 2014" panose="020B0504020202020204"/>
            </a:endParaRPr>
          </a:p>
        </p:txBody>
      </p:sp>
      <p:sp>
        <p:nvSpPr>
          <p:cNvPr id="17" name="kpi_accent_4">
            <a:extLst>
              <a:ext uri="{FF2B5EF4-FFF2-40B4-BE49-F238E27FC236}">
                <a16:creationId xmlns:a16="http://schemas.microsoft.com/office/drawing/2014/main" id="{92109A93-F6BD-42D0-AE63-8598AA5405ED}"/>
              </a:ext>
            </a:extLst>
          </p:cNvPr>
          <p:cNvSpPr/>
          <p:nvPr/>
        </p:nvSpPr>
        <p:spPr>
          <a:xfrm>
            <a:off x="251520" y="4515966"/>
            <a:ext cx="144015" cy="593457"/>
          </a:xfrm>
          <a:prstGeom prst="rect">
            <a:avLst/>
          </a:prstGeom>
          <a:solidFill>
            <a:srgbClr val="E79020"/>
          </a:solidFill>
          <a:ln w="0" cap="flat" cmpd="sng" algn="ctr">
            <a:solidFill>
              <a:srgbClr val="74ABCF">
                <a:shade val="95000"/>
                <a:satMod val="105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4AB29-D235-E987-8987-02E06072E500}"/>
              </a:ext>
            </a:extLst>
          </p:cNvPr>
          <p:cNvSpPr txBox="1"/>
          <p:nvPr/>
        </p:nvSpPr>
        <p:spPr>
          <a:xfrm>
            <a:off x="275085" y="2398891"/>
            <a:ext cx="2064667" cy="748923"/>
          </a:xfrm>
          <a:prstGeom prst="rect">
            <a:avLst/>
          </a:prstGeom>
          <a:noFill/>
          <a:ln w="0">
            <a:noFill/>
          </a:ln>
        </p:spPr>
        <p:txBody>
          <a:bodyPr wrap="square" lIns="406400" tIns="127000" rIns="177800" bIns="127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E79020"/>
                </a:solidFill>
                <a:latin typeface="DIN 2014" panose="020B0504020202020204"/>
              </a:rPr>
              <a:t>11 biorefineries in EU</a:t>
            </a:r>
            <a:endParaRPr lang="en-GB" sz="700" dirty="0">
              <a:solidFill>
                <a:srgbClr val="1F2937"/>
              </a:solidFill>
              <a:latin typeface="DIN 2014" panose="020B05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D6336-02B0-27CC-7F58-E7E9B8852694}"/>
              </a:ext>
            </a:extLst>
          </p:cNvPr>
          <p:cNvSpPr txBox="1"/>
          <p:nvPr/>
        </p:nvSpPr>
        <p:spPr>
          <a:xfrm>
            <a:off x="275085" y="3405068"/>
            <a:ext cx="2064667" cy="995144"/>
          </a:xfrm>
          <a:prstGeom prst="rect">
            <a:avLst/>
          </a:prstGeom>
          <a:noFill/>
          <a:ln w="0">
            <a:noFill/>
          </a:ln>
        </p:spPr>
        <p:txBody>
          <a:bodyPr wrap="square" lIns="406400" tIns="127000" rIns="177800" bIns="127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E79020"/>
                </a:solidFill>
                <a:latin typeface="DIN 2014" panose="020B0504020202020204"/>
              </a:rPr>
              <a:t>Additional volumes – co-process</a:t>
            </a:r>
            <a:endParaRPr lang="en-GB" sz="900" dirty="0">
              <a:solidFill>
                <a:srgbClr val="1F2937"/>
              </a:solidFill>
              <a:latin typeface="DIN 2014" panose="020B05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37236-A01C-52EC-936F-AEAF4F1DE9CF}"/>
              </a:ext>
            </a:extLst>
          </p:cNvPr>
          <p:cNvSpPr txBox="1"/>
          <p:nvPr/>
        </p:nvSpPr>
        <p:spPr>
          <a:xfrm>
            <a:off x="179512" y="4445893"/>
            <a:ext cx="2064667" cy="748923"/>
          </a:xfrm>
          <a:prstGeom prst="rect">
            <a:avLst/>
          </a:prstGeom>
          <a:noFill/>
          <a:ln w="0">
            <a:noFill/>
          </a:ln>
        </p:spPr>
        <p:txBody>
          <a:bodyPr wrap="square" lIns="406400" tIns="127000" rIns="177800" bIns="127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E79020"/>
                </a:solidFill>
                <a:latin typeface="DIN 2014" panose="020B0504020202020204"/>
              </a:rPr>
              <a:t>6,000+ fuel stations in EU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5C6B8F-5E38-2602-A03A-6E7416752B74}"/>
              </a:ext>
            </a:extLst>
          </p:cNvPr>
          <p:cNvCxnSpPr>
            <a:cxnSpLocks/>
          </p:cNvCxnSpPr>
          <p:nvPr/>
        </p:nvCxnSpPr>
        <p:spPr>
          <a:xfrm>
            <a:off x="2843808" y="1126351"/>
            <a:ext cx="0" cy="338961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8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AA0F8-2F93-37E1-D5AB-C6373CA97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808BB57-8E16-573C-B537-4147D3613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5556" y="4570556"/>
            <a:ext cx="720000" cy="572947"/>
          </a:xfrm>
        </p:spPr>
        <p:txBody>
          <a:bodyPr/>
          <a:lstStyle/>
          <a:p>
            <a:r>
              <a:rPr lang="fr-FR" dirty="0"/>
              <a:t>Page </a:t>
            </a:r>
            <a:fld id="{EFDF59B0-2CA2-114C-96CF-9B85C447F12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BFAB067-31FF-81FD-FAFB-EEA9FF75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2283718"/>
            <a:ext cx="5359562" cy="1008112"/>
          </a:xfrm>
          <a:prstGeom prst="rect">
            <a:avLst/>
          </a:prstGeom>
        </p:spPr>
        <p:txBody>
          <a:bodyPr vert="horz" lIns="0" tIns="0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Conclusions</a:t>
            </a:r>
            <a:endParaRPr lang="en-GB" dirty="0">
              <a:solidFill>
                <a:schemeClr val="tx1"/>
              </a:solidFill>
              <a:latin typeface="DIN-Medium"/>
              <a:ea typeface="+mj-ea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2FF9A980-9F51-BE39-B45B-0450F9653EB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8929" y="1936054"/>
            <a:ext cx="1926902" cy="2272417"/>
          </a:xfrm>
          <a:custGeom>
            <a:avLst/>
            <a:gdLst>
              <a:gd name="connsiteX0" fmla="*/ 0 w 2209800"/>
              <a:gd name="connsiteY0" fmla="*/ 0 h 1569660"/>
              <a:gd name="connsiteX1" fmla="*/ 2209800 w 2209800"/>
              <a:gd name="connsiteY1" fmla="*/ 0 h 1569660"/>
              <a:gd name="connsiteX2" fmla="*/ 2209800 w 2209800"/>
              <a:gd name="connsiteY2" fmla="*/ 1569660 h 1569660"/>
              <a:gd name="connsiteX3" fmla="*/ 0 w 2209800"/>
              <a:gd name="connsiteY3" fmla="*/ 1569660 h 1569660"/>
              <a:gd name="connsiteX4" fmla="*/ 0 w 220980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69660">
                <a:moveTo>
                  <a:pt x="0" y="0"/>
                </a:moveTo>
                <a:lnTo>
                  <a:pt x="2209800" y="0"/>
                </a:lnTo>
                <a:lnTo>
                  <a:pt x="2209800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>
              <a:lnSpc>
                <a:spcPts val="9600"/>
              </a:lnSpc>
              <a:spcBef>
                <a:spcPts val="0"/>
              </a:spcBef>
              <a:buNone/>
            </a:pPr>
            <a:r>
              <a:rPr lang="en-GB" sz="4400" kern="0" dirty="0">
                <a:solidFill>
                  <a:srgbClr val="69B3E7"/>
                </a:solidFill>
                <a:latin typeface="DIN-Medium"/>
              </a:rPr>
              <a:t>3</a:t>
            </a:r>
          </a:p>
          <a:p>
            <a:pPr marL="0" indent="0" algn="r">
              <a:lnSpc>
                <a:spcPts val="9600"/>
              </a:lnSpc>
              <a:spcBef>
                <a:spcPts val="0"/>
              </a:spcBef>
              <a:buNone/>
            </a:pPr>
            <a:endParaRPr lang="en-BE" sz="4400" kern="0" dirty="0">
              <a:solidFill>
                <a:srgbClr val="69B3E7"/>
              </a:solidFill>
              <a:latin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915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3F18-7831-A2A1-D3D0-911F380F3B0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303498"/>
            <a:ext cx="8229600" cy="3240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Conclusion : How a credible long-term transition looks like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7B4E50-E3AB-51A2-13B0-C7E3E7A92D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14300"/>
            <a:ext cx="26670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019A5-4FDD-24F7-AD1E-CE396A46F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5556" y="4587477"/>
            <a:ext cx="720000" cy="54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Page </a:t>
            </a:r>
            <a:fld id="{EFDF59B0-2CA2-114C-96CF-9B85C447F128}" type="slidenum">
              <a:rPr lang="en-GB" noProof="0" smtClean="0"/>
              <a:pPr>
                <a:spcAft>
                  <a:spcPts val="600"/>
                </a:spcAft>
              </a:pPr>
              <a:t>12</a:t>
            </a:fld>
            <a:endParaRPr lang="en-GB" noProof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BA7A842D-ED5A-7412-AC96-4E43E957CA2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8464297"/>
              </p:ext>
            </p:extLst>
          </p:nvPr>
        </p:nvGraphicFramePr>
        <p:xfrm>
          <a:off x="457200" y="915566"/>
          <a:ext cx="8229600" cy="348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131096" y="1665666"/>
            <a:ext cx="4761384" cy="1122108"/>
          </a:xfrm>
        </p:spPr>
        <p:txBody>
          <a:bodyPr>
            <a:normAutofit/>
          </a:bodyPr>
          <a:lstStyle/>
          <a:p>
            <a:r>
              <a:rPr lang="en-GB" sz="2500" noProof="0" dirty="0"/>
              <a:t>THANK YOU FOR YOUR ATTENTION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251520" y="1815666"/>
            <a:ext cx="3053680" cy="285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400" dirty="0">
                <a:hlinkClick r:id="rId2"/>
              </a:rPr>
              <a:t>Emanuela.sardellitti@fuelseurope.eu</a:t>
            </a:r>
            <a:r>
              <a:rPr lang="en-GB" sz="1400" dirty="0"/>
              <a:t> </a:t>
            </a:r>
          </a:p>
        </p:txBody>
      </p:sp>
      <p:sp>
        <p:nvSpPr>
          <p:cNvPr id="7" name="Espace réservé du contenu 9">
            <a:extLst>
              <a:ext uri="{FF2B5EF4-FFF2-40B4-BE49-F238E27FC236}">
                <a16:creationId xmlns:a16="http://schemas.microsoft.com/office/drawing/2014/main" id="{A6502C79-D438-93F2-4337-DC98EC97B78D}"/>
              </a:ext>
            </a:extLst>
          </p:cNvPr>
          <p:cNvSpPr txBox="1">
            <a:spLocks/>
          </p:cNvSpPr>
          <p:nvPr/>
        </p:nvSpPr>
        <p:spPr>
          <a:xfrm>
            <a:off x="251520" y="2156842"/>
            <a:ext cx="3053680" cy="3429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latinLnBrk="0" hangingPunct="1">
              <a:spcBef>
                <a:spcPct val="20000"/>
              </a:spcBef>
              <a:buFont typeface="Arial"/>
              <a:buNone/>
              <a:defRPr sz="1800" b="0" i="1" kern="1200" baseline="0">
                <a:solidFill>
                  <a:srgbClr val="2C5697"/>
                </a:solidFill>
                <a:latin typeface="DIN 2014" panose="020B0504020202020204" pitchFamily="34" charset="77"/>
                <a:ea typeface="DIN 2014" panose="020B0504020202020204" pitchFamily="34" charset="7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Advocacy Strategy Senior Executive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4677E7-0440-09DA-17D8-5C88F6FF577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0860933"/>
              </p:ext>
            </p:extLst>
          </p:nvPr>
        </p:nvGraphicFramePr>
        <p:xfrm>
          <a:off x="457200" y="915988"/>
          <a:ext cx="8229600" cy="348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26A7-C98D-03E3-5259-702BF7EEFB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5956" y="303498"/>
            <a:ext cx="8229600" cy="324036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Outlook</a:t>
            </a: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FDF4A-DB6E-94C0-674E-80D8F70CD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D02313-4ABE-15D6-9421-3F1B4C337A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7975556" y="4570556"/>
            <a:ext cx="720000" cy="572947"/>
          </a:xfrm>
        </p:spPr>
        <p:txBody>
          <a:bodyPr/>
          <a:lstStyle/>
          <a:p>
            <a:r>
              <a:rPr lang="fr-FR" dirty="0"/>
              <a:t>Page </a:t>
            </a:r>
            <a:fld id="{EFDF59B0-2CA2-114C-96CF-9B85C447F12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1009693-A293-47F7-BE3F-6B4F7576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2283718"/>
            <a:ext cx="5359562" cy="1008112"/>
          </a:xfrm>
          <a:prstGeom prst="rect">
            <a:avLst/>
          </a:prstGeom>
        </p:spPr>
        <p:txBody>
          <a:bodyPr vert="horz" lIns="0" tIns="0"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DIN-Medium"/>
                <a:ea typeface="+mj-ea"/>
              </a:rPr>
              <a:t>Who are we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0C619710-91E4-4BF5-81E2-198BF2198A1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8929" y="1936054"/>
            <a:ext cx="1926902" cy="2272417"/>
          </a:xfrm>
          <a:custGeom>
            <a:avLst/>
            <a:gdLst>
              <a:gd name="connsiteX0" fmla="*/ 0 w 2209800"/>
              <a:gd name="connsiteY0" fmla="*/ 0 h 1569660"/>
              <a:gd name="connsiteX1" fmla="*/ 2209800 w 2209800"/>
              <a:gd name="connsiteY1" fmla="*/ 0 h 1569660"/>
              <a:gd name="connsiteX2" fmla="*/ 2209800 w 2209800"/>
              <a:gd name="connsiteY2" fmla="*/ 1569660 h 1569660"/>
              <a:gd name="connsiteX3" fmla="*/ 0 w 2209800"/>
              <a:gd name="connsiteY3" fmla="*/ 1569660 h 1569660"/>
              <a:gd name="connsiteX4" fmla="*/ 0 w 220980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69660">
                <a:moveTo>
                  <a:pt x="0" y="0"/>
                </a:moveTo>
                <a:lnTo>
                  <a:pt x="2209800" y="0"/>
                </a:lnTo>
                <a:lnTo>
                  <a:pt x="2209800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>
              <a:lnSpc>
                <a:spcPts val="9600"/>
              </a:lnSpc>
              <a:spcBef>
                <a:spcPts val="0"/>
              </a:spcBef>
              <a:buNone/>
            </a:pPr>
            <a:r>
              <a:rPr lang="it-IT" sz="4400" kern="0" dirty="0">
                <a:solidFill>
                  <a:srgbClr val="69B3E7"/>
                </a:solidFill>
                <a:latin typeface="DIN-Medium"/>
              </a:rPr>
              <a:t>1</a:t>
            </a:r>
            <a:endParaRPr lang="en-GB" sz="4400" kern="0" dirty="0">
              <a:solidFill>
                <a:srgbClr val="69B3E7"/>
              </a:solidFill>
              <a:latin typeface="DIN-Medium"/>
            </a:endParaRPr>
          </a:p>
          <a:p>
            <a:pPr marL="0" indent="0" algn="r">
              <a:lnSpc>
                <a:spcPts val="9600"/>
              </a:lnSpc>
              <a:spcBef>
                <a:spcPts val="0"/>
              </a:spcBef>
              <a:buNone/>
            </a:pPr>
            <a:endParaRPr lang="en-BE" sz="4400" kern="0" dirty="0">
              <a:solidFill>
                <a:srgbClr val="69B3E7"/>
              </a:solidFill>
              <a:latin typeface="DIN-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7181ACC-2CB7-D75A-52C1-1078C8D2A6F1}"/>
              </a:ext>
            </a:extLst>
          </p:cNvPr>
          <p:cNvCxnSpPr>
            <a:cxnSpLocks/>
          </p:cNvCxnSpPr>
          <p:nvPr/>
        </p:nvCxnSpPr>
        <p:spPr>
          <a:xfrm>
            <a:off x="6369383" y="926996"/>
            <a:ext cx="0" cy="55509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Image 11">
            <a:extLst>
              <a:ext uri="{FF2B5EF4-FFF2-40B4-BE49-F238E27FC236}">
                <a16:creationId xmlns:a16="http://schemas.microsoft.com/office/drawing/2014/main" id="{9395457F-8019-93A0-2E00-61D284B0F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640940"/>
            <a:ext cx="864839" cy="449034"/>
          </a:xfrm>
          <a:prstGeom prst="rect">
            <a:avLst/>
          </a:prstGeom>
        </p:spPr>
      </p:pic>
      <p:sp>
        <p:nvSpPr>
          <p:cNvPr id="65" name="Espace réservé du contenu 24">
            <a:extLst>
              <a:ext uri="{FF2B5EF4-FFF2-40B4-BE49-F238E27FC236}">
                <a16:creationId xmlns:a16="http://schemas.microsoft.com/office/drawing/2014/main" id="{DD88DC3C-623D-43F6-B85D-812EF6C0B8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5095" y="321628"/>
            <a:ext cx="8229600" cy="320675"/>
          </a:xfrm>
        </p:spPr>
        <p:txBody>
          <a:bodyPr anchor="ctr"/>
          <a:lstStyle/>
          <a:p>
            <a:pPr marL="0" indent="0">
              <a:defRPr/>
            </a:pPr>
            <a:r>
              <a:rPr lang="fr-FR" sz="2000" dirty="0"/>
              <a:t>European Fuel </a:t>
            </a:r>
            <a:r>
              <a:rPr lang="fr-FR" sz="2000" dirty="0" err="1"/>
              <a:t>Manufacturers</a:t>
            </a:r>
            <a:r>
              <a:rPr lang="fr-FR" sz="2000" dirty="0"/>
              <a:t> Association</a:t>
            </a:r>
          </a:p>
        </p:txBody>
      </p:sp>
      <p:sp>
        <p:nvSpPr>
          <p:cNvPr id="20" name="Espace réservé du contenu 24">
            <a:extLst>
              <a:ext uri="{FF2B5EF4-FFF2-40B4-BE49-F238E27FC236}">
                <a16:creationId xmlns:a16="http://schemas.microsoft.com/office/drawing/2014/main" id="{3C1F95EC-3855-0BB9-C55D-82A272E855EB}"/>
              </a:ext>
            </a:extLst>
          </p:cNvPr>
          <p:cNvSpPr txBox="1">
            <a:spLocks/>
          </p:cNvSpPr>
          <p:nvPr/>
        </p:nvSpPr>
        <p:spPr>
          <a:xfrm>
            <a:off x="1763689" y="843558"/>
            <a:ext cx="5760639" cy="320675"/>
          </a:xfrm>
          <a:prstGeom prst="rect">
            <a:avLst/>
          </a:prstGeom>
        </p:spPr>
        <p:txBody>
          <a:bodyPr vert="horz" lIns="0" tIns="0"/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 baseline="0">
                <a:solidFill>
                  <a:srgbClr val="2C5697"/>
                </a:solidFill>
                <a:latin typeface="DIN-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GB" dirty="0">
                <a:solidFill>
                  <a:srgbClr val="E89023"/>
                </a:solidFill>
                <a:latin typeface="DIN 2014" panose="020B0504020202020204"/>
              </a:rPr>
              <a:t>EU, UK, Switzerland and Norway | ≈95% of EU Refining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DDD9C-61BA-AD34-802F-93AF0EB05E45}"/>
              </a:ext>
            </a:extLst>
          </p:cNvPr>
          <p:cNvSpPr txBox="1"/>
          <p:nvPr/>
        </p:nvSpPr>
        <p:spPr>
          <a:xfrm>
            <a:off x="1259632" y="4172476"/>
            <a:ext cx="6552727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en-GB" sz="1200" dirty="0">
                <a:solidFill>
                  <a:srgbClr val="2C5697"/>
                </a:solidFill>
                <a:latin typeface="DIN 2014" panose="020B0504020202020204"/>
              </a:rPr>
              <a:t>Production &amp; Distribution of liquid fuels, mobility products, feedstocks for industrial value chains, and related energy and raw materials.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73C54D-F522-3505-4AFA-6B3A1193A890}"/>
              </a:ext>
            </a:extLst>
          </p:cNvPr>
          <p:cNvGrpSpPr/>
          <p:nvPr/>
        </p:nvGrpSpPr>
        <p:grpSpPr>
          <a:xfrm>
            <a:off x="1115616" y="1181809"/>
            <a:ext cx="6696744" cy="2785853"/>
            <a:chOff x="3388964" y="1175337"/>
            <a:chExt cx="5143476" cy="27858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811573-D596-E29D-AF53-6AC5914F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8964" y="1175337"/>
              <a:ext cx="5143476" cy="2785853"/>
            </a:xfrm>
            <a:prstGeom prst="rect">
              <a:avLst/>
            </a:prstGeom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49ED060-A27B-84BE-55A5-35DB06788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5" t="32870" r="6953" b="32451"/>
            <a:stretch/>
          </p:blipFill>
          <p:spPr bwMode="auto">
            <a:xfrm>
              <a:off x="6803310" y="3674480"/>
              <a:ext cx="995381" cy="21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9161FF-2B14-C479-E83C-7747D25D69A9}"/>
                </a:ext>
              </a:extLst>
            </p:cNvPr>
            <p:cNvSpPr/>
            <p:nvPr/>
          </p:nvSpPr>
          <p:spPr>
            <a:xfrm>
              <a:off x="5508105" y="2715766"/>
              <a:ext cx="129520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1" name="Picture 79">
              <a:extLst>
                <a:ext uri="{FF2B5EF4-FFF2-40B4-BE49-F238E27FC236}">
                  <a16:creationId xmlns:a16="http://schemas.microsoft.com/office/drawing/2014/main" id="{54C36D81-2398-14C0-FA72-3EA84681E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36" y="2742720"/>
              <a:ext cx="941785" cy="27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429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4"/>
          <p:cNvSpPr>
            <a:spLocks noGrp="1"/>
          </p:cNvSpPr>
          <p:nvPr>
            <p:ph sz="quarter" idx="12"/>
          </p:nvPr>
        </p:nvSpPr>
        <p:spPr>
          <a:xfrm>
            <a:off x="437984" y="215407"/>
            <a:ext cx="8229600" cy="359869"/>
          </a:xfrm>
        </p:spPr>
        <p:txBody>
          <a:bodyPr vert="horz" lIns="0" tIns="0" anchor="ctr"/>
          <a:lstStyle/>
          <a:p>
            <a:pPr marL="6350" indent="-6350" defTabSz="607983"/>
            <a:r>
              <a:rPr lang="en-GB" sz="2000" dirty="0">
                <a:latin typeface="DIN-Medium"/>
                <a:ea typeface="+mn-ea"/>
              </a:rPr>
              <a:t>Our Sector Is Already Investing &amp; Transforming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16B45-2A76-5A8F-BAF3-F0648C8CD126}"/>
              </a:ext>
            </a:extLst>
          </p:cNvPr>
          <p:cNvSpPr txBox="1"/>
          <p:nvPr/>
        </p:nvSpPr>
        <p:spPr>
          <a:xfrm>
            <a:off x="0" y="699542"/>
            <a:ext cx="4654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5697"/>
                </a:solidFill>
                <a:latin typeface="DIN 2014" panose="020B0504020202020204"/>
              </a:rPr>
              <a:t>Clean Fuels &amp; Energy Projects in Europe </a:t>
            </a:r>
          </a:p>
          <a:p>
            <a:pPr algn="ctr"/>
            <a:r>
              <a:rPr lang="en-GB" sz="1600" dirty="0">
                <a:solidFill>
                  <a:srgbClr val="2C5697"/>
                </a:solidFill>
                <a:latin typeface="DIN 2014" panose="020B0504020202020204"/>
              </a:rPr>
              <a:t>of </a:t>
            </a:r>
            <a:r>
              <a:rPr lang="en-GB" sz="1600" dirty="0" err="1">
                <a:solidFill>
                  <a:srgbClr val="2C5697"/>
                </a:solidFill>
                <a:latin typeface="DIN 2014" panose="020B0504020202020204"/>
              </a:rPr>
              <a:t>FuelsEurope’s</a:t>
            </a:r>
            <a:r>
              <a:rPr lang="en-GB" sz="1600" dirty="0">
                <a:solidFill>
                  <a:srgbClr val="2C5697"/>
                </a:solidFill>
                <a:latin typeface="DIN 2014" panose="020B0504020202020204"/>
              </a:rPr>
              <a:t> Members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2DA4D-8120-A785-97F6-659BFF593AFA}"/>
              </a:ext>
            </a:extLst>
          </p:cNvPr>
          <p:cNvGraphicFramePr>
            <a:graphicFrameLocks noGrp="1"/>
          </p:cNvGraphicFramePr>
          <p:nvPr/>
        </p:nvGraphicFramePr>
        <p:xfrm>
          <a:off x="555413" y="1357983"/>
          <a:ext cx="3293347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359">
                  <a:extLst>
                    <a:ext uri="{9D8B030D-6E8A-4147-A177-3AD203B41FA5}">
                      <a16:colId xmlns:a16="http://schemas.microsoft.com/office/drawing/2014/main" val="3017017365"/>
                    </a:ext>
                  </a:extLst>
                </a:gridCol>
                <a:gridCol w="1682988">
                  <a:extLst>
                    <a:ext uri="{9D8B030D-6E8A-4147-A177-3AD203B41FA5}">
                      <a16:colId xmlns:a16="http://schemas.microsoft.com/office/drawing/2014/main" val="1831074227"/>
                    </a:ext>
                  </a:extLst>
                </a:gridCol>
              </a:tblGrid>
              <a:tr h="28303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DIN 2014" panose="020B0504020202020204"/>
                        </a:rPr>
                        <a:t>GREEN HYDROGEN</a:t>
                      </a:r>
                      <a:endParaRPr lang="en-BE" sz="1400" b="1" dirty="0">
                        <a:solidFill>
                          <a:schemeClr val="bg1"/>
                        </a:solidFill>
                        <a:latin typeface="DIN 2014" panose="020B050402020202020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BE" sz="2400" b="1" dirty="0">
                        <a:solidFill>
                          <a:schemeClr val="bg1"/>
                        </a:solidFill>
                        <a:latin typeface="DIN 2014" panose="020B050402020202020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2584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PROJECTS BEYOND FINAL INVESTEMENT DECISION (FID)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18</a:t>
                      </a:r>
                      <a:endParaRPr kumimoji="0" lang="en-B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IN 2014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FURTHER PROJECTS (PRE-FID) CURRENTLY ANNOUNCED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4</a:t>
                      </a:r>
                      <a:endParaRPr kumimoji="0" lang="en-B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IN 2014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60199"/>
                  </a:ext>
                </a:extLst>
              </a:tr>
              <a:tr h="25654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RENEWABLE LIQUID FUELS</a:t>
                      </a:r>
                      <a:endParaRPr kumimoji="0" lang="en-B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IN 2014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B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IN 2014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62035"/>
                  </a:ext>
                </a:extLst>
              </a:tr>
              <a:tr h="6480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PROJECTS BEYOND FINAL INVESTMENT DECISION (FID)  SOME OPERATIONAL INCL.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27</a:t>
                      </a:r>
                      <a:endParaRPr lang="en-BE" sz="1200" dirty="0">
                        <a:solidFill>
                          <a:schemeClr val="bg1"/>
                        </a:solidFill>
                        <a:latin typeface="DIN 2014" panose="020B0504020202020204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FURTHER PROJECTS (PRE-FID) CURRENTLY ANNOUNCED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DIN 2014" panose="020B05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B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DIN 2014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199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CA2AE03-F9DE-4601-835B-CEA9192A0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" t="-539" r="19607" b="23939"/>
          <a:stretch/>
        </p:blipFill>
        <p:spPr>
          <a:xfrm>
            <a:off x="4654156" y="712222"/>
            <a:ext cx="4013428" cy="3821968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4264F8-2449-409A-9E2F-44417C752664}"/>
              </a:ext>
            </a:extLst>
          </p:cNvPr>
          <p:cNvSpPr/>
          <p:nvPr/>
        </p:nvSpPr>
        <p:spPr>
          <a:xfrm>
            <a:off x="555413" y="3361805"/>
            <a:ext cx="3296507" cy="1136210"/>
          </a:xfrm>
          <a:prstGeom prst="wedgeRectCallout">
            <a:avLst>
              <a:gd name="adj1" fmla="val -16536"/>
              <a:gd name="adj2" fmla="val 49134"/>
            </a:avLst>
          </a:prstGeom>
          <a:solidFill>
            <a:srgbClr val="69B3E7">
              <a:alpha val="63922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451" tIns="44451" rIns="44451" bIns="44451" numCol="1" spcCol="38100" rtlCol="0" anchor="ctr">
            <a:spAutoFit/>
          </a:bodyPr>
          <a:lstStyle/>
          <a:p>
            <a:pPr algn="ctr" defTabSz="457189" latinLnBrk="1" hangingPunct="0"/>
            <a:r>
              <a:rPr lang="en-US" sz="1400" b="1" dirty="0">
                <a:solidFill>
                  <a:schemeClr val="bg1"/>
                </a:solidFill>
                <a:latin typeface="DIN 2014" panose="020B0504020202020204"/>
              </a:rPr>
              <a:t>Up to </a:t>
            </a:r>
            <a:r>
              <a:rPr lang="en-US" sz="2400" b="1" dirty="0">
                <a:solidFill>
                  <a:schemeClr val="bg1"/>
                </a:solidFill>
                <a:latin typeface="DIN 2014" panose="020B0504020202020204"/>
              </a:rPr>
              <a:t>€400 </a:t>
            </a:r>
            <a:r>
              <a:rPr lang="en-US" sz="1400" b="1" dirty="0">
                <a:solidFill>
                  <a:schemeClr val="bg1"/>
                </a:solidFill>
                <a:latin typeface="DIN 2014" panose="020B0504020202020204"/>
              </a:rPr>
              <a:t>Billion</a:t>
            </a:r>
          </a:p>
          <a:p>
            <a:pPr algn="ctr" defTabSz="457189" latinLnBrk="1" hangingPunct="0"/>
            <a:r>
              <a:rPr lang="en-US" sz="1400" b="1" dirty="0">
                <a:solidFill>
                  <a:srgbClr val="2C5697"/>
                </a:solidFill>
                <a:latin typeface="DIN 2014" panose="020B0504020202020204"/>
              </a:rPr>
              <a:t>INVESTEMENTS needed </a:t>
            </a:r>
            <a:r>
              <a:rPr lang="en-US" sz="1400" b="1" dirty="0">
                <a:solidFill>
                  <a:schemeClr val="bg1"/>
                </a:solidFill>
                <a:latin typeface="DIN 2014" panose="020B0504020202020204"/>
              </a:rPr>
              <a:t>to convert existing refineries to biorefineries and e-refineries, </a:t>
            </a:r>
            <a:r>
              <a:rPr lang="en-US" sz="1400" dirty="0">
                <a:solidFill>
                  <a:schemeClr val="bg1"/>
                </a:solidFill>
                <a:latin typeface="DIN 2014" panose="020B0504020202020204"/>
              </a:rPr>
              <a:t> </a:t>
            </a:r>
          </a:p>
          <a:p>
            <a:pPr algn="ctr" defTabSz="457189" latinLnBrk="1" hangingPunct="0"/>
            <a:r>
              <a:rPr lang="en-US" sz="1400" b="1" dirty="0">
                <a:solidFill>
                  <a:srgbClr val="2C5697"/>
                </a:solidFill>
                <a:latin typeface="DIN 2014" panose="020B0504020202020204"/>
              </a:rPr>
              <a:t>for the OVERALL TRANSITION by 2050</a:t>
            </a:r>
          </a:p>
        </p:txBody>
      </p:sp>
    </p:spTree>
    <p:extLst>
      <p:ext uri="{BB962C8B-B14F-4D97-AF65-F5344CB8AC3E}">
        <p14:creationId xmlns:p14="http://schemas.microsoft.com/office/powerpoint/2010/main" val="8045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7E7F-EDB6-015C-05B5-FA4035994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C508A3C-9DB8-89B4-9CE9-63D49250C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5556" y="4570556"/>
            <a:ext cx="720000" cy="572947"/>
          </a:xfrm>
        </p:spPr>
        <p:txBody>
          <a:bodyPr/>
          <a:lstStyle/>
          <a:p>
            <a:r>
              <a:rPr lang="fr-FR" dirty="0"/>
              <a:t>Page </a:t>
            </a:r>
            <a:fld id="{EFDF59B0-2CA2-114C-96CF-9B85C447F12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E7011A47-B728-5C3E-2C9C-3A7EF6A7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1923678"/>
            <a:ext cx="5359562" cy="1008112"/>
          </a:xfrm>
          <a:prstGeom prst="rect">
            <a:avLst/>
          </a:prstGeom>
        </p:spPr>
        <p:txBody>
          <a:bodyPr vert="horz" lIns="0" tIns="0"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The Fuel manufacturing industry: a strategic asset that the EU cannot afford to lose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  <a:latin typeface="DIN-Medium"/>
              <a:ea typeface="+mj-ea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98AF6B69-B50B-D28E-6995-0DA7B97A2F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68929" y="1936054"/>
            <a:ext cx="1926902" cy="2272417"/>
          </a:xfrm>
          <a:custGeom>
            <a:avLst/>
            <a:gdLst>
              <a:gd name="connsiteX0" fmla="*/ 0 w 2209800"/>
              <a:gd name="connsiteY0" fmla="*/ 0 h 1569660"/>
              <a:gd name="connsiteX1" fmla="*/ 2209800 w 2209800"/>
              <a:gd name="connsiteY1" fmla="*/ 0 h 1569660"/>
              <a:gd name="connsiteX2" fmla="*/ 2209800 w 2209800"/>
              <a:gd name="connsiteY2" fmla="*/ 1569660 h 1569660"/>
              <a:gd name="connsiteX3" fmla="*/ 0 w 2209800"/>
              <a:gd name="connsiteY3" fmla="*/ 1569660 h 1569660"/>
              <a:gd name="connsiteX4" fmla="*/ 0 w 220980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69660">
                <a:moveTo>
                  <a:pt x="0" y="0"/>
                </a:moveTo>
                <a:lnTo>
                  <a:pt x="2209800" y="0"/>
                </a:lnTo>
                <a:lnTo>
                  <a:pt x="2209800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0" tIns="0" rIns="0" bIns="0" anchor="t" anchorCtr="0">
            <a:spAutoFit/>
          </a:bodyPr>
          <a:lstStyle/>
          <a:p>
            <a:pPr marL="0" indent="0" algn="r">
              <a:lnSpc>
                <a:spcPts val="9600"/>
              </a:lnSpc>
              <a:spcBef>
                <a:spcPts val="0"/>
              </a:spcBef>
              <a:buNone/>
            </a:pPr>
            <a:r>
              <a:rPr lang="en-GB" sz="4400" kern="0" dirty="0">
                <a:solidFill>
                  <a:srgbClr val="69B3E7"/>
                </a:solidFill>
                <a:latin typeface="DIN-Medium"/>
              </a:rPr>
              <a:t>2</a:t>
            </a:r>
          </a:p>
          <a:p>
            <a:pPr marL="0" indent="0" algn="r">
              <a:lnSpc>
                <a:spcPts val="9600"/>
              </a:lnSpc>
              <a:spcBef>
                <a:spcPts val="0"/>
              </a:spcBef>
              <a:buNone/>
            </a:pPr>
            <a:endParaRPr lang="en-BE" sz="4400" kern="0" dirty="0">
              <a:solidFill>
                <a:srgbClr val="69B3E7"/>
              </a:solidFill>
              <a:latin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847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C70B-8AB3-232D-4031-B4832F4AC34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dirty="0"/>
              <a:t>Strategic Reframing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E5D2F-55CC-0940-ADA1-548BD5CB9B7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454F9-5DF6-8DDA-5BFD-760A60986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7</a:t>
            </a:fld>
            <a:endParaRPr lang="en-GB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41493F-F750-E289-D833-F244BDBF3726}"/>
              </a:ext>
            </a:extLst>
          </p:cNvPr>
          <p:cNvGrpSpPr/>
          <p:nvPr/>
        </p:nvGrpSpPr>
        <p:grpSpPr>
          <a:xfrm>
            <a:off x="107504" y="789421"/>
            <a:ext cx="3421555" cy="3510521"/>
            <a:chOff x="711370" y="786294"/>
            <a:chExt cx="3421555" cy="351052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9A052D2-2D47-D37F-1F7A-F30F50D5451F}"/>
                </a:ext>
              </a:extLst>
            </p:cNvPr>
            <p:cNvSpPr/>
            <p:nvPr/>
          </p:nvSpPr>
          <p:spPr>
            <a:xfrm rot="9261132">
              <a:off x="1473723" y="2827921"/>
              <a:ext cx="1097952" cy="1374105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BDE22C-02C5-32B1-64C2-DC82A0EBE7D4}"/>
                </a:ext>
              </a:extLst>
            </p:cNvPr>
            <p:cNvSpPr/>
            <p:nvPr/>
          </p:nvSpPr>
          <p:spPr>
            <a:xfrm>
              <a:off x="2229225" y="1288383"/>
              <a:ext cx="1097952" cy="1374105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A82ACD-A157-D885-6D1C-044129315FAE}"/>
                </a:ext>
              </a:extLst>
            </p:cNvPr>
            <p:cNvSpPr/>
            <p:nvPr/>
          </p:nvSpPr>
          <p:spPr>
            <a:xfrm rot="12355631">
              <a:off x="866550" y="2360641"/>
              <a:ext cx="1097952" cy="1374105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0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15537F-62B5-B6BA-D854-C9E4A3DD42A6}"/>
                </a:ext>
              </a:extLst>
            </p:cNvPr>
            <p:cNvSpPr/>
            <p:nvPr/>
          </p:nvSpPr>
          <p:spPr>
            <a:xfrm rot="3105944">
              <a:off x="2580701" y="1955455"/>
              <a:ext cx="1072329" cy="1406939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0D04B1-7747-9470-0DF3-B71B4DC88D55}"/>
                </a:ext>
              </a:extLst>
            </p:cNvPr>
            <p:cNvSpPr/>
            <p:nvPr/>
          </p:nvSpPr>
          <p:spPr>
            <a:xfrm rot="6193655">
              <a:off x="2245278" y="2639520"/>
              <a:ext cx="1072329" cy="1406939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C26CCE-40E3-FC35-58AE-CB7C0682A040}"/>
                </a:ext>
              </a:extLst>
            </p:cNvPr>
            <p:cNvSpPr/>
            <p:nvPr/>
          </p:nvSpPr>
          <p:spPr>
            <a:xfrm rot="15445936">
              <a:off x="878675" y="1590663"/>
              <a:ext cx="1072329" cy="1406939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D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71C1CD-CEA4-952F-8B7E-EBCCC0E45581}"/>
                </a:ext>
              </a:extLst>
            </p:cNvPr>
            <p:cNvSpPr/>
            <p:nvPr/>
          </p:nvSpPr>
          <p:spPr>
            <a:xfrm rot="18507345">
              <a:off x="1484806" y="1110749"/>
              <a:ext cx="1072329" cy="1406939"/>
            </a:xfrm>
            <a:custGeom>
              <a:avLst/>
              <a:gdLst>
                <a:gd name="connsiteX0" fmla="*/ 0 w 1720148"/>
                <a:gd name="connsiteY0" fmla="*/ 0 h 2204234"/>
                <a:gd name="connsiteX1" fmla="*/ 238637 w 1720148"/>
                <a:gd name="connsiteY1" fmla="*/ 14245 h 2204234"/>
                <a:gd name="connsiteX2" fmla="*/ 1720148 w 1720148"/>
                <a:gd name="connsiteY2" fmla="*/ 836313 h 2204234"/>
                <a:gd name="connsiteX3" fmla="*/ 1358498 w 1720148"/>
                <a:gd name="connsiteY3" fmla="*/ 1123910 h 2204234"/>
                <a:gd name="connsiteX4" fmla="*/ 1339978 w 1720148"/>
                <a:gd name="connsiteY4" fmla="*/ 1138638 h 2204234"/>
                <a:gd name="connsiteX5" fmla="*/ 1396866 w 1720148"/>
                <a:gd name="connsiteY5" fmla="*/ 1263720 h 2204234"/>
                <a:gd name="connsiteX6" fmla="*/ 1436961 w 1720148"/>
                <a:gd name="connsiteY6" fmla="*/ 1276376 h 2204234"/>
                <a:gd name="connsiteX7" fmla="*/ 1475237 w 1720148"/>
                <a:gd name="connsiteY7" fmla="*/ 1308600 h 2204234"/>
                <a:gd name="connsiteX8" fmla="*/ 1455044 w 1720148"/>
                <a:gd name="connsiteY8" fmla="*/ 1485643 h 2204234"/>
                <a:gd name="connsiteX9" fmla="*/ 1278001 w 1720148"/>
                <a:gd name="connsiteY9" fmla="*/ 1465449 h 2204234"/>
                <a:gd name="connsiteX10" fmla="*/ 1255224 w 1720148"/>
                <a:gd name="connsiteY10" fmla="*/ 1420899 h 2204234"/>
                <a:gd name="connsiteX11" fmla="*/ 1251923 w 1720148"/>
                <a:gd name="connsiteY11" fmla="*/ 1378985 h 2204234"/>
                <a:gd name="connsiteX12" fmla="*/ 1142864 w 1720148"/>
                <a:gd name="connsiteY12" fmla="*/ 1295389 h 2204234"/>
                <a:gd name="connsiteX13" fmla="*/ 1078627 w 1720148"/>
                <a:gd name="connsiteY13" fmla="*/ 1346473 h 2204234"/>
                <a:gd name="connsiteX14" fmla="*/ 168304 w 1720148"/>
                <a:gd name="connsiteY14" fmla="*/ 2070393 h 2204234"/>
                <a:gd name="connsiteX15" fmla="*/ 0 w 1720148"/>
                <a:gd name="connsiteY15" fmla="*/ 2204234 h 2204234"/>
                <a:gd name="connsiteX16" fmla="*/ 0 w 1720148"/>
                <a:gd name="connsiteY16" fmla="*/ 739181 h 2204234"/>
                <a:gd name="connsiteX17" fmla="*/ 129886 w 1720148"/>
                <a:gd name="connsiteY17" fmla="*/ 706708 h 2204234"/>
                <a:gd name="connsiteX18" fmla="*/ 164747 w 1720148"/>
                <a:gd name="connsiteY18" fmla="*/ 730212 h 2204234"/>
                <a:gd name="connsiteX19" fmla="*/ 213792 w 1720148"/>
                <a:gd name="connsiteY19" fmla="*/ 740114 h 2204234"/>
                <a:gd name="connsiteX20" fmla="*/ 339792 w 1720148"/>
                <a:gd name="connsiteY20" fmla="*/ 614115 h 2204234"/>
                <a:gd name="connsiteX21" fmla="*/ 302887 w 1720148"/>
                <a:gd name="connsiteY21" fmla="*/ 525021 h 2204234"/>
                <a:gd name="connsiteX22" fmla="*/ 213792 w 1720148"/>
                <a:gd name="connsiteY22" fmla="*/ 488115 h 2204234"/>
                <a:gd name="connsiteX23" fmla="*/ 164747 w 1720148"/>
                <a:gd name="connsiteY23" fmla="*/ 498016 h 2204234"/>
                <a:gd name="connsiteX24" fmla="*/ 129886 w 1720148"/>
                <a:gd name="connsiteY24" fmla="*/ 521520 h 2204234"/>
                <a:gd name="connsiteX25" fmla="*/ 0 w 1720148"/>
                <a:gd name="connsiteY25" fmla="*/ 489049 h 2204234"/>
                <a:gd name="connsiteX26" fmla="*/ 0 w 1720148"/>
                <a:gd name="connsiteY26" fmla="*/ 0 h 22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0148" h="2204234">
                  <a:moveTo>
                    <a:pt x="0" y="0"/>
                  </a:moveTo>
                  <a:lnTo>
                    <a:pt x="238637" y="14245"/>
                  </a:lnTo>
                  <a:cubicBezTo>
                    <a:pt x="799353" y="78283"/>
                    <a:pt x="1337339" y="354935"/>
                    <a:pt x="1720148" y="836313"/>
                  </a:cubicBezTo>
                  <a:cubicBezTo>
                    <a:pt x="1720148" y="836313"/>
                    <a:pt x="1720148" y="836313"/>
                    <a:pt x="1358498" y="1123910"/>
                  </a:cubicBezTo>
                  <a:lnTo>
                    <a:pt x="1339978" y="1138638"/>
                  </a:lnTo>
                  <a:lnTo>
                    <a:pt x="1396866" y="1263720"/>
                  </a:lnTo>
                  <a:lnTo>
                    <a:pt x="1436961" y="1276376"/>
                  </a:lnTo>
                  <a:cubicBezTo>
                    <a:pt x="1451334" y="1284206"/>
                    <a:pt x="1464409" y="1294983"/>
                    <a:pt x="1475237" y="1308600"/>
                  </a:cubicBezTo>
                  <a:cubicBezTo>
                    <a:pt x="1518550" y="1363065"/>
                    <a:pt x="1509509" y="1442330"/>
                    <a:pt x="1455044" y="1485643"/>
                  </a:cubicBezTo>
                  <a:cubicBezTo>
                    <a:pt x="1400578" y="1528955"/>
                    <a:pt x="1321314" y="1519914"/>
                    <a:pt x="1278001" y="1465449"/>
                  </a:cubicBezTo>
                  <a:cubicBezTo>
                    <a:pt x="1267173" y="1451833"/>
                    <a:pt x="1259617" y="1436667"/>
                    <a:pt x="1255224" y="1420899"/>
                  </a:cubicBezTo>
                  <a:lnTo>
                    <a:pt x="1251923" y="1378985"/>
                  </a:lnTo>
                  <a:lnTo>
                    <a:pt x="1142864" y="1295389"/>
                  </a:lnTo>
                  <a:lnTo>
                    <a:pt x="1078627" y="1346473"/>
                  </a:lnTo>
                  <a:cubicBezTo>
                    <a:pt x="858976" y="1521147"/>
                    <a:pt x="564118" y="1755628"/>
                    <a:pt x="168304" y="2070393"/>
                  </a:cubicBezTo>
                  <a:lnTo>
                    <a:pt x="0" y="2204234"/>
                  </a:lnTo>
                  <a:lnTo>
                    <a:pt x="0" y="739181"/>
                  </a:lnTo>
                  <a:lnTo>
                    <a:pt x="129886" y="706708"/>
                  </a:lnTo>
                  <a:lnTo>
                    <a:pt x="164747" y="730212"/>
                  </a:lnTo>
                  <a:cubicBezTo>
                    <a:pt x="179822" y="736590"/>
                    <a:pt x="196395" y="740115"/>
                    <a:pt x="213792" y="740114"/>
                  </a:cubicBezTo>
                  <a:cubicBezTo>
                    <a:pt x="283380" y="740115"/>
                    <a:pt x="339792" y="683702"/>
                    <a:pt x="339792" y="614115"/>
                  </a:cubicBezTo>
                  <a:cubicBezTo>
                    <a:pt x="339792" y="579320"/>
                    <a:pt x="325689" y="547820"/>
                    <a:pt x="302887" y="525021"/>
                  </a:cubicBezTo>
                  <a:cubicBezTo>
                    <a:pt x="280086" y="502217"/>
                    <a:pt x="248586" y="488114"/>
                    <a:pt x="213792" y="488115"/>
                  </a:cubicBezTo>
                  <a:cubicBezTo>
                    <a:pt x="196395" y="488114"/>
                    <a:pt x="179823" y="491640"/>
                    <a:pt x="164747" y="498016"/>
                  </a:cubicBezTo>
                  <a:lnTo>
                    <a:pt x="129886" y="521520"/>
                  </a:lnTo>
                  <a:lnTo>
                    <a:pt x="0" y="48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557625-38C4-6956-15E2-1AB689242DF3}"/>
                </a:ext>
              </a:extLst>
            </p:cNvPr>
            <p:cNvSpPr txBox="1"/>
            <p:nvPr/>
          </p:nvSpPr>
          <p:spPr>
            <a:xfrm>
              <a:off x="1775003" y="2141785"/>
              <a:ext cx="917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REFINING INDUSTRY</a:t>
              </a:r>
              <a:endParaRPr lang="en-US" sz="10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A1BA2A-F261-0369-ABDE-7AD86DC5C8CB}"/>
                </a:ext>
              </a:extLst>
            </p:cNvPr>
            <p:cNvGrpSpPr/>
            <p:nvPr/>
          </p:nvGrpSpPr>
          <p:grpSpPr>
            <a:xfrm>
              <a:off x="1046720" y="1411785"/>
              <a:ext cx="2447302" cy="2634965"/>
              <a:chOff x="1378957" y="1172789"/>
              <a:chExt cx="2447302" cy="2634965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191D4E9-01B5-8035-C181-B0A7A50706C2}"/>
                  </a:ext>
                </a:extLst>
              </p:cNvPr>
              <p:cNvSpPr/>
              <p:nvPr/>
            </p:nvSpPr>
            <p:spPr bwMode="auto">
              <a:xfrm>
                <a:off x="1951440" y="1851991"/>
                <a:ext cx="1218434" cy="118999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BDE8095-6151-9844-0B3C-CDEF4815108E}"/>
                  </a:ext>
                </a:extLst>
              </p:cNvPr>
              <p:cNvGrpSpPr/>
              <p:nvPr/>
            </p:nvGrpSpPr>
            <p:grpSpPr>
              <a:xfrm>
                <a:off x="1378957" y="1172789"/>
                <a:ext cx="2447302" cy="2634965"/>
                <a:chOff x="1378957" y="1172789"/>
                <a:chExt cx="2447302" cy="2634965"/>
              </a:xfrm>
            </p:grpSpPr>
            <p:pic>
              <p:nvPicPr>
                <p:cNvPr id="38" name="Picture 2">
                  <a:extLst>
                    <a:ext uri="{FF2B5EF4-FFF2-40B4-BE49-F238E27FC236}">
                      <a16:creationId xmlns:a16="http://schemas.microsoft.com/office/drawing/2014/main" id="{FB8CC0DC-2AEE-E367-B2BD-A859EB1CE3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02" t="47305" r="50000" b="26483"/>
                <a:stretch/>
              </p:blipFill>
              <p:spPr bwMode="auto">
                <a:xfrm>
                  <a:off x="1378957" y="2577881"/>
                  <a:ext cx="629152" cy="4330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2">
                  <a:extLst>
                    <a:ext uri="{FF2B5EF4-FFF2-40B4-BE49-F238E27FC236}">
                      <a16:creationId xmlns:a16="http://schemas.microsoft.com/office/drawing/2014/main" id="{10BDE859-1D93-61B5-E159-B43457A465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5202" b="70230"/>
                <a:stretch/>
              </p:blipFill>
              <p:spPr bwMode="auto">
                <a:xfrm>
                  <a:off x="2239413" y="2149336"/>
                  <a:ext cx="665781" cy="5204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">
                  <a:extLst>
                    <a:ext uri="{FF2B5EF4-FFF2-40B4-BE49-F238E27FC236}">
                      <a16:creationId xmlns:a16="http://schemas.microsoft.com/office/drawing/2014/main" id="{B01DCF4B-315D-31C3-99D1-0B77ADDA91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6387" r="75202" b="16416"/>
                <a:stretch/>
              </p:blipFill>
              <p:spPr bwMode="auto">
                <a:xfrm>
                  <a:off x="2715387" y="1172789"/>
                  <a:ext cx="704414" cy="687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>
                  <a:extLst>
                    <a:ext uri="{FF2B5EF4-FFF2-40B4-BE49-F238E27FC236}">
                      <a16:creationId xmlns:a16="http://schemas.microsoft.com/office/drawing/2014/main" id="{D42656E1-FA7D-BDD1-BF5B-93F925D9C6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660" r="49919" b="50416"/>
                <a:stretch/>
              </p:blipFill>
              <p:spPr bwMode="auto">
                <a:xfrm>
                  <a:off x="2222092" y="2909279"/>
                  <a:ext cx="651786" cy="898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>
                  <a:extLst>
                    <a:ext uri="{FF2B5EF4-FFF2-40B4-BE49-F238E27FC236}">
                      <a16:creationId xmlns:a16="http://schemas.microsoft.com/office/drawing/2014/main" id="{C40C858C-A252-5EC9-9357-9F03F15BCE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368" t="8266" r="25212" b="50405"/>
                <a:stretch/>
              </p:blipFill>
              <p:spPr bwMode="auto">
                <a:xfrm>
                  <a:off x="3250015" y="1940937"/>
                  <a:ext cx="576244" cy="6621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">
                  <a:extLst>
                    <a:ext uri="{FF2B5EF4-FFF2-40B4-BE49-F238E27FC236}">
                      <a16:creationId xmlns:a16="http://schemas.microsoft.com/office/drawing/2014/main" id="{9E415CAE-C193-EFD6-5B6E-C64EBBB52C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039" t="53107" b="27571"/>
                <a:stretch/>
              </p:blipFill>
              <p:spPr bwMode="auto">
                <a:xfrm>
                  <a:off x="3030259" y="2843757"/>
                  <a:ext cx="659530" cy="3196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2">
                  <a:extLst>
                    <a:ext uri="{FF2B5EF4-FFF2-40B4-BE49-F238E27FC236}">
                      <a16:creationId xmlns:a16="http://schemas.microsoft.com/office/drawing/2014/main" id="{9394CD5C-7020-B6F7-83B1-2B2DF30EB1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039" t="8265" b="54538"/>
                <a:stretch/>
              </p:blipFill>
              <p:spPr bwMode="auto">
                <a:xfrm>
                  <a:off x="1905381" y="1191109"/>
                  <a:ext cx="717819" cy="6696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0D67F0-15E0-0BA2-AF79-7934C3D16016}"/>
                </a:ext>
              </a:extLst>
            </p:cNvPr>
            <p:cNvSpPr txBox="1"/>
            <p:nvPr/>
          </p:nvSpPr>
          <p:spPr>
            <a:xfrm>
              <a:off x="1791490" y="2882754"/>
              <a:ext cx="88370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 dirty="0">
                  <a:latin typeface="DIN 2014" panose="020B0504020202020204"/>
                  <a:cs typeface="Arial" panose="020B0604020202020204" pitchFamily="34" charset="0"/>
                </a:rPr>
                <a:t>Refineries &amp;</a:t>
              </a:r>
            </a:p>
            <a:p>
              <a:pPr algn="ctr"/>
              <a:r>
                <a:rPr lang="en-US" sz="700" b="1" dirty="0">
                  <a:latin typeface="DIN 2014" panose="020B0504020202020204"/>
                  <a:cs typeface="Arial" panose="020B0604020202020204" pitchFamily="34" charset="0"/>
                </a:rPr>
                <a:t>Biorefineries</a:t>
              </a:r>
              <a:endParaRPr lang="en-BE" sz="700" b="1" dirty="0">
                <a:latin typeface="DIN 2014" panose="020B0504020202020204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5B3409-8A11-FA92-D5F3-A2BF547CF431}"/>
                </a:ext>
              </a:extLst>
            </p:cNvPr>
            <p:cNvSpPr txBox="1"/>
            <p:nvPr/>
          </p:nvSpPr>
          <p:spPr>
            <a:xfrm>
              <a:off x="1780757" y="2149891"/>
              <a:ext cx="8837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latin typeface="DIN 2014" panose="020B0504020202020204"/>
                  <a:cs typeface="Arial" panose="020B0604020202020204" pitchFamily="34" charset="0"/>
                </a:rPr>
                <a:t>REFINING INDUSTRY</a:t>
              </a:r>
              <a:endParaRPr lang="en-BE" sz="1050" b="1" dirty="0">
                <a:latin typeface="DIN 2014" panose="020B0504020202020204"/>
                <a:cs typeface="Arial" panose="020B0604020202020204" pitchFamily="34" charset="0"/>
              </a:endParaRPr>
            </a:p>
          </p:txBody>
        </p:sp>
        <p:pic>
          <p:nvPicPr>
            <p:cNvPr id="28" name="Picture 27" descr="A blue tractor with a bucket on a black background&#10;&#10;AI-generated content may be incorrect.">
              <a:extLst>
                <a:ext uri="{FF2B5EF4-FFF2-40B4-BE49-F238E27FC236}">
                  <a16:creationId xmlns:a16="http://schemas.microsoft.com/office/drawing/2014/main" id="{B0163C6C-5DB6-3933-AA93-4E25F9E6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030" y="1955562"/>
              <a:ext cx="595958" cy="59595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5EC8E5-D016-AFAA-CCBF-118F48236923}"/>
                </a:ext>
              </a:extLst>
            </p:cNvPr>
            <p:cNvSpPr txBox="1"/>
            <p:nvPr/>
          </p:nvSpPr>
          <p:spPr>
            <a:xfrm>
              <a:off x="893641" y="2378630"/>
              <a:ext cx="697500" cy="29238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algn="ctr" defTabSz="457189"/>
              <a:r>
                <a:rPr lang="en-GB" sz="8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DIN 2014" panose="020B0504020202020204"/>
                </a:rPr>
                <a:t>Construction &amp; Agriculture</a:t>
              </a:r>
              <a:endParaRPr lang="en-BE" sz="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DIN 2014" panose="020B0504020202020204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72E2CC3-C11A-5176-90F0-95392A796BBD}"/>
                </a:ext>
              </a:extLst>
            </p:cNvPr>
            <p:cNvCxnSpPr>
              <a:cxnSpLocks/>
            </p:cNvCxnSpPr>
            <p:nvPr/>
          </p:nvCxnSpPr>
          <p:spPr>
            <a:xfrm>
              <a:off x="4132925" y="907200"/>
              <a:ext cx="0" cy="3389615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A6FB808-9FDE-9E07-DBDB-F3650E8C1DD0}"/>
                </a:ext>
              </a:extLst>
            </p:cNvPr>
            <p:cNvSpPr txBox="1">
              <a:spLocks/>
            </p:cNvSpPr>
            <p:nvPr/>
          </p:nvSpPr>
          <p:spPr>
            <a:xfrm>
              <a:off x="1114941" y="786294"/>
              <a:ext cx="2211266" cy="235215"/>
            </a:xfrm>
            <a:prstGeom prst="rect">
              <a:avLst/>
            </a:prstGeom>
          </p:spPr>
          <p:txBody>
            <a:bodyPr vert="horz" lIns="0" tIns="0"/>
            <a:lstStyle>
              <a:lvl1pPr marL="342900" indent="-34290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800" kern="1200" baseline="0">
                  <a:solidFill>
                    <a:srgbClr val="2C5697"/>
                  </a:solidFill>
                  <a:latin typeface="DIN-Medium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endParaRPr lang="en-GB" sz="1200" b="1" dirty="0">
                <a:solidFill>
                  <a:srgbClr val="E89023"/>
                </a:solidFill>
                <a:latin typeface="DIN 2014" panose="020B0504020202020204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FFC9AD9-D28F-56DA-CFE8-CA323398CCBD}"/>
              </a:ext>
            </a:extLst>
          </p:cNvPr>
          <p:cNvSpPr txBox="1"/>
          <p:nvPr/>
        </p:nvSpPr>
        <p:spPr>
          <a:xfrm>
            <a:off x="3559435" y="699542"/>
            <a:ext cx="5445198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r>
              <a:rPr lang="en-GB" sz="1600" b="1" dirty="0">
                <a:solidFill>
                  <a:srgbClr val="FF0000"/>
                </a:solidFill>
                <a:latin typeface="DIN-Medium"/>
              </a:rPr>
              <a:t>Fuel Manufacturing industry not peripheral </a:t>
            </a:r>
            <a:r>
              <a:rPr lang="en-GB" sz="1600" b="1" dirty="0">
                <a:solidFill>
                  <a:srgbClr val="2C5697"/>
                </a:solidFill>
                <a:latin typeface="DIN-Medium"/>
              </a:rPr>
              <a:t>to EU’s industrial ecosystem, </a:t>
            </a:r>
            <a:r>
              <a:rPr lang="en-GB" sz="1600" b="1" dirty="0">
                <a:solidFill>
                  <a:srgbClr val="FF0000"/>
                </a:solidFill>
                <a:latin typeface="DIN-Medium"/>
              </a:rPr>
              <a:t>but </a:t>
            </a:r>
            <a:r>
              <a:rPr lang="en-GB" sz="1600" b="1" dirty="0">
                <a:solidFill>
                  <a:srgbClr val="2C5697"/>
                </a:solidFill>
                <a:latin typeface="DIN-Medium"/>
              </a:rPr>
              <a:t>it is </a:t>
            </a:r>
            <a:r>
              <a:rPr lang="en-GB" sz="1600" b="1" dirty="0">
                <a:solidFill>
                  <a:srgbClr val="FF0000"/>
                </a:solidFill>
                <a:latin typeface="DIN-Medium"/>
              </a:rPr>
              <a:t>foundational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r>
              <a:rPr lang="en-GB" sz="1600" b="1" dirty="0">
                <a:solidFill>
                  <a:srgbClr val="FF0000"/>
                </a:solidFill>
                <a:latin typeface="DIN-Medium"/>
              </a:rPr>
              <a:t>Embedded in a broad value chain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r>
              <a:rPr lang="en-GB" sz="1600" b="1" dirty="0">
                <a:solidFill>
                  <a:srgbClr val="2C5697"/>
                </a:solidFill>
                <a:latin typeface="DIN-Medium"/>
              </a:rPr>
              <a:t>Need to elevate the fuel manufacturing industry as strategic asset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r>
              <a:rPr lang="en-GB" sz="1600" b="1" dirty="0">
                <a:solidFill>
                  <a:srgbClr val="2C5697"/>
                </a:solidFill>
                <a:latin typeface="DIN-Medium"/>
              </a:rPr>
              <a:t>A non- recognition carries systemic costs : loss of domestic capacity would increase EU’s dependence on imports, heightening exposure to geopolitical risks + job losses and de-industrialisation.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r>
              <a:rPr lang="en-IE" altLang="en-BE" sz="1600" b="1" dirty="0">
                <a:solidFill>
                  <a:srgbClr val="FF0000"/>
                </a:solidFill>
                <a:latin typeface="DIN-Medium"/>
              </a:rPr>
              <a:t>Our decarbonisation is an indispensable prerequisite for the decarbonisation of other sectors</a:t>
            </a:r>
            <a:r>
              <a:rPr lang="en-IE" altLang="en-BE" sz="1600" b="1" dirty="0">
                <a:solidFill>
                  <a:srgbClr val="2C5697"/>
                </a:solidFill>
                <a:latin typeface="DIN-Medium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r>
              <a:rPr lang="en-GB" sz="1600" b="1" dirty="0">
                <a:solidFill>
                  <a:srgbClr val="FF0000"/>
                </a:solidFill>
                <a:latin typeface="DIN-Medium"/>
              </a:rPr>
              <a:t>Wake up call to policy makers: </a:t>
            </a:r>
            <a:r>
              <a:rPr lang="en-GB" sz="1600" b="1" dirty="0">
                <a:solidFill>
                  <a:srgbClr val="2C5697"/>
                </a:solidFill>
                <a:latin typeface="DIN-Medium"/>
              </a:rPr>
              <a:t>refinery closures represent an irreversible loss of industrial assets (35 refineries closed since 2009).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endParaRPr lang="en-GB" sz="1400" b="1" dirty="0">
              <a:solidFill>
                <a:srgbClr val="69B3E7"/>
              </a:solidFill>
              <a:latin typeface="DIN 2014" panose="020B0504020202020204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endParaRPr lang="en-IE" altLang="en-BE" dirty="0">
              <a:latin typeface="DIN 2014" panose="020B0504020202020204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endParaRPr lang="en-GB" b="1" dirty="0">
              <a:solidFill>
                <a:srgbClr val="2C5697"/>
              </a:solidFill>
              <a:latin typeface="DIN-Medium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rgbClr val="232D37"/>
                </a:solidFill>
              </a:defRPr>
            </a:pPr>
            <a:endParaRPr lang="en-GB" b="1" dirty="0">
              <a:solidFill>
                <a:srgbClr val="2C5697"/>
              </a:solidFill>
              <a:latin typeface="DI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1158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6A4B2-6FE1-4AC9-C426-B76ADAE70C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1880" y="814956"/>
            <a:ext cx="5194920" cy="3629002"/>
          </a:xfrm>
        </p:spPr>
        <p:txBody>
          <a:bodyPr/>
          <a:lstStyle/>
          <a:p>
            <a:pPr marL="36000">
              <a:spcBef>
                <a:spcPts val="600"/>
              </a:spcBef>
            </a:pPr>
            <a:r>
              <a:rPr lang="en-GB" dirty="0"/>
              <a:t>Refineries operate in a global and highly competitive market, Thus </a:t>
            </a:r>
            <a:r>
              <a:rPr lang="en-GB" dirty="0">
                <a:solidFill>
                  <a:srgbClr val="FF0000"/>
                </a:solidFill>
              </a:rPr>
              <a:t>competitiveness is a precondition for both operational continuity and successful transformation</a:t>
            </a:r>
            <a:r>
              <a:rPr lang="en-GB" dirty="0"/>
              <a:t> </a:t>
            </a:r>
          </a:p>
          <a:p>
            <a:pPr marL="36000">
              <a:spcBef>
                <a:spcPts val="600"/>
              </a:spcBef>
            </a:pPr>
            <a:r>
              <a:rPr lang="en-GB" dirty="0"/>
              <a:t>Policy choices must preserve Europe’s ability to manufacture, invest and enabling the transition </a:t>
            </a:r>
            <a:r>
              <a:rPr lang="en-GB" b="1" dirty="0"/>
              <a:t>without hollowing out industrial capacity</a:t>
            </a:r>
            <a:r>
              <a:rPr lang="en-GB" dirty="0"/>
              <a:t>.</a:t>
            </a:r>
          </a:p>
          <a:p>
            <a:pPr marL="36000">
              <a:spcBef>
                <a:spcPts val="600"/>
              </a:spcBef>
            </a:pPr>
            <a:r>
              <a:rPr lang="en-GB" dirty="0"/>
              <a:t>EU’ industrial backbone depending on the refining industry is under significant strain</a:t>
            </a:r>
          </a:p>
          <a:p>
            <a:pPr marL="36000">
              <a:spcBef>
                <a:spcPts val="600"/>
              </a:spcBef>
            </a:pPr>
            <a:endParaRPr lang="en-GB" dirty="0"/>
          </a:p>
          <a:p>
            <a:pPr marL="36000">
              <a:spcBef>
                <a:spcPts val="600"/>
              </a:spcBef>
            </a:pPr>
            <a:endParaRPr lang="en-GB" dirty="0"/>
          </a:p>
          <a:p>
            <a:pPr marL="36000" indent="0">
              <a:spcBef>
                <a:spcPts val="600"/>
              </a:spcBef>
              <a:buNone/>
            </a:pPr>
            <a:r>
              <a:rPr lang="en-GB" dirty="0"/>
              <a:t>             </a:t>
            </a:r>
          </a:p>
          <a:p>
            <a:pPr marL="36000">
              <a:spcBef>
                <a:spcPts val="600"/>
              </a:spcBef>
            </a:pPr>
            <a:endParaRPr lang="en-GB" dirty="0"/>
          </a:p>
          <a:p>
            <a:pPr marL="36000">
              <a:spcBef>
                <a:spcPts val="600"/>
              </a:spcBef>
            </a:pPr>
            <a:endParaRPr lang="en-GB" dirty="0"/>
          </a:p>
          <a:p>
            <a:pPr marL="36000">
              <a:spcBef>
                <a:spcPts val="600"/>
              </a:spcBef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14A23-5446-C5C5-3ABB-54425427E4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141EE-535D-373F-1F47-C4CD4603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47353-46E7-120E-4EFA-CB4C10F47C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303213"/>
            <a:ext cx="8686800" cy="425428"/>
          </a:xfrm>
        </p:spPr>
        <p:txBody>
          <a:bodyPr/>
          <a:lstStyle/>
          <a:p>
            <a:r>
              <a:rPr lang="en-GB" sz="2000" dirty="0"/>
              <a:t>No transition without a viable industrial base </a:t>
            </a:r>
          </a:p>
        </p:txBody>
      </p:sp>
      <p:pic>
        <p:nvPicPr>
          <p:cNvPr id="3" name="Picture 2" descr="Captivating flat vector illustration in a clean corporate style matching a blue/gray logo palette. Depict the concept 'No transition without a viable industrial base' without any text: a sturdy industrial foundation platform with factory silhouettes, gears and a power grid embedded in the base, supporting a rising green energy transition element (wind turbine + solar panel + upward arrow) that is visibly anchored to the foundation. Use white background, primary blues and cool grays with a small green accent, simple geometric shapes, smooth curves, crisp lines, no gradients, no shadows, no textures, high contrast, modern minimalist, suitable for an executive governance slide. ABSOLUTELY no text.">
            <a:extLst>
              <a:ext uri="{FF2B5EF4-FFF2-40B4-BE49-F238E27FC236}">
                <a16:creationId xmlns:a16="http://schemas.microsoft.com/office/drawing/2014/main" id="{B7A88E4A-CB09-6653-8649-3E5032BF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72" y="1243789"/>
            <a:ext cx="2818656" cy="2864470"/>
          </a:xfrm>
          <a:prstGeom prst="rect">
            <a:avLst/>
          </a:prstGeom>
        </p:spPr>
      </p:pic>
      <p:pic>
        <p:nvPicPr>
          <p:cNvPr id="9" name="Picture 2" descr="Vettori di Automobile stilizzata - Scarica vettori gratuiti di alta qualità  da Freepik | Freepik">
            <a:extLst>
              <a:ext uri="{FF2B5EF4-FFF2-40B4-BE49-F238E27FC236}">
                <a16:creationId xmlns:a16="http://schemas.microsoft.com/office/drawing/2014/main" id="{72872055-F310-84DA-BA2C-C74AA2C7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9782"/>
            <a:ext cx="988947" cy="7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mbolo dell'icona dell'impianto petrolchimico su sfondo bianco | Vettore  Premium">
            <a:extLst>
              <a:ext uri="{FF2B5EF4-FFF2-40B4-BE49-F238E27FC236}">
                <a16:creationId xmlns:a16="http://schemas.microsoft.com/office/drawing/2014/main" id="{777CC1E4-DA0F-C667-11E0-49AA62089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21502" r="16480" b="19624"/>
          <a:stretch>
            <a:fillRect/>
          </a:stretch>
        </p:blipFill>
        <p:spPr bwMode="auto">
          <a:xfrm>
            <a:off x="3591333" y="3867894"/>
            <a:ext cx="889493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23D15-85BF-DFAD-D462-6838961D958D}"/>
              </a:ext>
            </a:extLst>
          </p:cNvPr>
          <p:cNvSpPr/>
          <p:nvPr/>
        </p:nvSpPr>
        <p:spPr>
          <a:xfrm>
            <a:off x="4480826" y="2931790"/>
            <a:ext cx="4123621" cy="6552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14,4 million vehicles in 2024, output declined by 6.2% year on year and volumes are still below pre-pandemic levels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576F38-A6B9-7D4E-5F75-2AD617BBF799}"/>
              </a:ext>
            </a:extLst>
          </p:cNvPr>
          <p:cNvSpPr/>
          <p:nvPr/>
        </p:nvSpPr>
        <p:spPr>
          <a:xfrm>
            <a:off x="4499992" y="3939902"/>
            <a:ext cx="4123621" cy="6552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9% of chemical production capacity is scheduled for closure, with more than 11 million tonnes of capacity announced for closures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B2422A-5D48-7F40-60E0-C072C56472F0}"/>
              </a:ext>
            </a:extLst>
          </p:cNvPr>
          <p:cNvCxnSpPr>
            <a:cxnSpLocks/>
          </p:cNvCxnSpPr>
          <p:nvPr/>
        </p:nvCxnSpPr>
        <p:spPr>
          <a:xfrm>
            <a:off x="3347864" y="910327"/>
            <a:ext cx="0" cy="338961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4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16449-D57C-E7A5-65FB-650C8ED419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79921" y="915566"/>
            <a:ext cx="5112560" cy="3615300"/>
          </a:xfrm>
        </p:spPr>
        <p:txBody>
          <a:bodyPr/>
          <a:lstStyle/>
          <a:p>
            <a:pPr marL="338328" indent="-338328" algn="just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effectLst/>
                <a:latin typeface="DIN-Medium" panose="02000603040000020004" pitchFamily="2" charset="0"/>
              </a:rPr>
              <a:t>Converting existing assets is not just a cost-saving measure but a strategic imperative</a:t>
            </a:r>
          </a:p>
          <a:p>
            <a:pPr marL="738387" lvl="1" indent="-33832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5697"/>
                </a:solidFill>
                <a:latin typeface="DIN-Medium" panose="02000603040000020004" pitchFamily="2" charset="0"/>
              </a:rPr>
              <a:t>Neglecting to incorporate current refining capacity into the transition strategy would expose the EU to significant strategic risks.</a:t>
            </a:r>
          </a:p>
          <a:p>
            <a:pPr marL="338328" indent="-338328" algn="just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C5697"/>
                </a:solidFill>
                <a:effectLst/>
                <a:latin typeface="DIN-Medium" panose="02000603040000020004" pitchFamily="2" charset="0"/>
              </a:rPr>
              <a:t>The process of </a:t>
            </a:r>
            <a:r>
              <a:rPr lang="en-GB" sz="1600" dirty="0">
                <a:solidFill>
                  <a:srgbClr val="FF0000"/>
                </a:solidFill>
                <a:effectLst/>
                <a:latin typeface="DIN-Medium" panose="02000603040000020004" pitchFamily="2" charset="0"/>
              </a:rPr>
              <a:t>converting existing facilities </a:t>
            </a:r>
            <a:r>
              <a:rPr lang="en-GB" sz="1600" dirty="0">
                <a:solidFill>
                  <a:srgbClr val="2C5697"/>
                </a:solidFill>
                <a:effectLst/>
                <a:latin typeface="DIN-Medium" panose="02000603040000020004" pitchFamily="2" charset="0"/>
              </a:rPr>
              <a:t>and the </a:t>
            </a:r>
            <a:r>
              <a:rPr lang="en-GB" sz="1600" dirty="0">
                <a:solidFill>
                  <a:srgbClr val="FF0000"/>
                </a:solidFill>
                <a:effectLst/>
                <a:latin typeface="DIN-Medium" panose="02000603040000020004" pitchFamily="2" charset="0"/>
              </a:rPr>
              <a:t>rollout of new renewable capacity </a:t>
            </a:r>
            <a:r>
              <a:rPr lang="en-GB" sz="1600" dirty="0">
                <a:solidFill>
                  <a:srgbClr val="2C5697"/>
                </a:solidFill>
                <a:effectLst/>
                <a:latin typeface="DIN-Medium" panose="02000603040000020004" pitchFamily="2" charset="0"/>
              </a:rPr>
              <a:t>are complementary approaches that strengthen each other.</a:t>
            </a:r>
          </a:p>
          <a:p>
            <a:pPr marL="338328" indent="-338328" algn="just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DIN-Medium" panose="02000603040000020004" pitchFamily="2" charset="0"/>
              </a:rPr>
              <a:t>Achieving the scale of production needed requires rapid mobilisation of all available pathways. </a:t>
            </a:r>
          </a:p>
          <a:p>
            <a:pPr marL="338328" indent="-338328" algn="just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DIN-Medium" panose="02000603040000020004" pitchFamily="2" charset="0"/>
            </a:endParaRPr>
          </a:p>
          <a:p>
            <a:pPr marL="338328" indent="-338328" algn="just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>
              <a:latin typeface="DIN-Medium" panose="02000603040000020004" pitchFamily="2" charset="0"/>
            </a:endParaRPr>
          </a:p>
          <a:p>
            <a:pPr marL="338328" indent="-338328" algn="just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C1A8-6CD4-2207-9C27-918330CA20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504" y="303498"/>
            <a:ext cx="9036496" cy="324036"/>
          </a:xfrm>
        </p:spPr>
        <p:txBody>
          <a:bodyPr/>
          <a:lstStyle/>
          <a:p>
            <a:r>
              <a:rPr lang="en-GB" sz="2000" dirty="0"/>
              <a:t>Conversion of existing assets and new manufacturing capacity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68D8A-C3CB-0348-F4AC-829CD417E5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A0C2-D30C-0113-B51F-E98694502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EFDF59B0-2CA2-114C-96CF-9B85C447F128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75CAE-7BC2-C70C-5084-386B1F6A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1" t="22891" r="65439" b="4217"/>
          <a:stretch>
            <a:fillRect/>
          </a:stretch>
        </p:blipFill>
        <p:spPr>
          <a:xfrm>
            <a:off x="36458" y="699542"/>
            <a:ext cx="1835483" cy="2274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43B41F-9519-6AFF-B4A1-69D440C8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30" t="22805" r="34660" b="4303"/>
          <a:stretch>
            <a:fillRect/>
          </a:stretch>
        </p:blipFill>
        <p:spPr>
          <a:xfrm>
            <a:off x="457200" y="2775060"/>
            <a:ext cx="1763955" cy="2274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D3AE3-F7F7-14D5-24C6-42AC6E8A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20" t="19535" r="3569" b="4303"/>
          <a:stretch>
            <a:fillRect/>
          </a:stretch>
        </p:blipFill>
        <p:spPr>
          <a:xfrm>
            <a:off x="1907704" y="1059582"/>
            <a:ext cx="1763956" cy="23770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6F3D80-9429-C6B5-AA92-5A87B5EB687A}"/>
              </a:ext>
            </a:extLst>
          </p:cNvPr>
          <p:cNvCxnSpPr>
            <a:cxnSpLocks/>
          </p:cNvCxnSpPr>
          <p:nvPr/>
        </p:nvCxnSpPr>
        <p:spPr>
          <a:xfrm>
            <a:off x="3635896" y="910327"/>
            <a:ext cx="0" cy="338961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7736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fuelseurope">
      <a:dk1>
        <a:srgbClr val="313231"/>
      </a:dk1>
      <a:lt1>
        <a:sysClr val="window" lastClr="FFFFFF"/>
      </a:lt1>
      <a:dk2>
        <a:srgbClr val="141313"/>
      </a:dk2>
      <a:lt2>
        <a:srgbClr val="E6E6E6"/>
      </a:lt2>
      <a:accent1>
        <a:srgbClr val="74ABCF"/>
      </a:accent1>
      <a:accent2>
        <a:srgbClr val="A0A1A2"/>
      </a:accent2>
      <a:accent3>
        <a:srgbClr val="2F548E"/>
      </a:accent3>
      <a:accent4>
        <a:srgbClr val="73B8DA"/>
      </a:accent4>
      <a:accent5>
        <a:srgbClr val="1A2C49"/>
      </a:accent5>
      <a:accent6>
        <a:srgbClr val="F6BC1C"/>
      </a:accent6>
      <a:hlink>
        <a:srgbClr val="E78E23"/>
      </a:hlink>
      <a:folHlink>
        <a:srgbClr val="423B3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3_FE PPT Template 16.9" id="{574BD500-ED26-1841-8A02-88C6C97B7555}" vid="{C71318C3-E09D-9F4E-B7F7-519A26D4F135}"/>
    </a:ext>
  </a:extLst>
</a:theme>
</file>

<file path=ppt/theme/theme2.xml><?xml version="1.0" encoding="utf-8"?>
<a:theme xmlns:a="http://schemas.openxmlformats.org/drawingml/2006/main" name="5_Main">
  <a:themeElements>
    <a:clrScheme name="fuelseurope">
      <a:dk1>
        <a:srgbClr val="313231"/>
      </a:dk1>
      <a:lt1>
        <a:sysClr val="window" lastClr="FFFFFF"/>
      </a:lt1>
      <a:dk2>
        <a:srgbClr val="141313"/>
      </a:dk2>
      <a:lt2>
        <a:srgbClr val="E6E6E6"/>
      </a:lt2>
      <a:accent1>
        <a:srgbClr val="74ABCF"/>
      </a:accent1>
      <a:accent2>
        <a:srgbClr val="A0A1A2"/>
      </a:accent2>
      <a:accent3>
        <a:srgbClr val="2F548E"/>
      </a:accent3>
      <a:accent4>
        <a:srgbClr val="73B8DA"/>
      </a:accent4>
      <a:accent5>
        <a:srgbClr val="1A2C49"/>
      </a:accent5>
      <a:accent6>
        <a:srgbClr val="F6BC1C"/>
      </a:accent6>
      <a:hlink>
        <a:srgbClr val="E78E23"/>
      </a:hlink>
      <a:folHlink>
        <a:srgbClr val="423B3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F_FE_2018_PPT_16.9" id="{75FB79D1-8063-9F4B-B89A-F08844706637}" vid="{7690695B-B06D-8F4A-93EF-48A02C03A675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1CC6968DA1AB4A8BE43A62A5C893AA" ma:contentTypeVersion="17" ma:contentTypeDescription="Vytvoří nový dokument" ma:contentTypeScope="" ma:versionID="8b310e7b4b5902bc54539d6101e55409">
  <xsd:schema xmlns:xsd="http://www.w3.org/2001/XMLSchema" xmlns:xs="http://www.w3.org/2001/XMLSchema" xmlns:p="http://schemas.microsoft.com/office/2006/metadata/properties" xmlns:ns2="20fe1fe1-e9b1-4f4c-b4d4-407c1adcabbb" xmlns:ns3="1f5d97a5-1b60-4d98-a1e9-184969d98832" targetNamespace="http://schemas.microsoft.com/office/2006/metadata/properties" ma:root="true" ma:fieldsID="d18e5dcfb73efb9bcd2f7929b6a9644b" ns2:_="" ns3:_="">
    <xsd:import namespace="20fe1fe1-e9b1-4f4c-b4d4-407c1adcabbb"/>
    <xsd:import namespace="1f5d97a5-1b60-4d98-a1e9-184969d98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Popis1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e1fe1-e9b1-4f4c-b4d4-407c1adca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861bfca7-c73a-4942-b3a7-7b5764b1d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pis1" ma:index="23" nillable="true" ma:displayName="Popis" ma:format="Dropdown" ma:internalName="Popis1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d97a5-1b60-4d98-a1e9-184969d9883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5a4ea6e-eaf2-4b4f-8448-b81f619a305f}" ma:internalName="TaxCatchAll" ma:showField="CatchAllData" ma:web="1f5d97a5-1b60-4d98-a1e9-184969d98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fe1fe1-e9b1-4f4c-b4d4-407c1adcabbb">
      <Terms xmlns="http://schemas.microsoft.com/office/infopath/2007/PartnerControls"/>
    </lcf76f155ced4ddcb4097134ff3c332f>
    <Popis1 xmlns="20fe1fe1-e9b1-4f4c-b4d4-407c1adcabbb" xsi:nil="true"/>
    <TaxCatchAll xmlns="1f5d97a5-1b60-4d98-a1e9-184969d98832" xsi:nil="true"/>
  </documentManagement>
</p:properties>
</file>

<file path=customXml/itemProps1.xml><?xml version="1.0" encoding="utf-8"?>
<ds:datastoreItem xmlns:ds="http://schemas.openxmlformats.org/officeDocument/2006/customXml" ds:itemID="{0C5E10E6-8563-42E7-B232-C414AA4705BB}"/>
</file>

<file path=customXml/itemProps2.xml><?xml version="1.0" encoding="utf-8"?>
<ds:datastoreItem xmlns:ds="http://schemas.openxmlformats.org/officeDocument/2006/customXml" ds:itemID="{23828656-554F-4B1F-8B26-7F67EB15D620}"/>
</file>

<file path=customXml/itemProps3.xml><?xml version="1.0" encoding="utf-8"?>
<ds:datastoreItem xmlns:ds="http://schemas.openxmlformats.org/officeDocument/2006/customXml" ds:itemID="{B8551CE1-4701-4770-83A9-3DA7458A63A5}"/>
</file>

<file path=docProps/app.xml><?xml version="1.0" encoding="utf-8"?>
<Properties xmlns="http://schemas.openxmlformats.org/officeDocument/2006/extended-properties" xmlns:vt="http://schemas.openxmlformats.org/officeDocument/2006/docPropsVTypes">
  <Template>2023 FE Template 16.9</Template>
  <TotalTime>19296</TotalTime>
  <Words>723</Words>
  <Application>Microsoft Office PowerPoint</Application>
  <PresentationFormat>On-screen Show (16:9)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DIN 2014</vt:lpstr>
      <vt:lpstr>DIN 2014 Bold</vt:lpstr>
      <vt:lpstr>DIN-Light</vt:lpstr>
      <vt:lpstr>DIN-Medium</vt:lpstr>
      <vt:lpstr>DIN-Medium </vt:lpstr>
      <vt:lpstr>DIN-RegularAlternate</vt:lpstr>
      <vt:lpstr>Verdana</vt:lpstr>
      <vt:lpstr>Main</vt:lpstr>
      <vt:lpstr>5_Main</vt:lpstr>
      <vt:lpstr>The fuel manufacturing industry: a strategic asset that the EU cannot afford to lose </vt:lpstr>
      <vt:lpstr>PowerPoint Presentation</vt:lpstr>
      <vt:lpstr>Who are we</vt:lpstr>
      <vt:lpstr>PowerPoint Presentation</vt:lpstr>
      <vt:lpstr>PowerPoint Presentation</vt:lpstr>
      <vt:lpstr>The Fuel manufacturing industry: a strategic asset that the EU cannot afford to lose 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THANK YOU FOR YOUR ATTENTION</vt:lpstr>
    </vt:vector>
  </TitlesOfParts>
  <Company>garon / ouitman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Crespiatico Alessandro</dc:creator>
  <cp:lastModifiedBy>Sardellitti Emanuela</cp:lastModifiedBy>
  <cp:revision>1144</cp:revision>
  <cp:lastPrinted>2025-03-26T14:33:01Z</cp:lastPrinted>
  <dcterms:created xsi:type="dcterms:W3CDTF">2024-01-16T08:16:46Z</dcterms:created>
  <dcterms:modified xsi:type="dcterms:W3CDTF">2026-04-16T16:11:29Z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0x0101008E1CC6968DA1AB4A8BE43A62A5C893AA</vt:lpwstr>
  </property>
</Properties>
</file>